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84" r:id="rId3"/>
    <p:sldId id="258" r:id="rId4"/>
    <p:sldId id="266" r:id="rId5"/>
    <p:sldId id="268" r:id="rId6"/>
    <p:sldId id="259" r:id="rId7"/>
    <p:sldId id="288" r:id="rId8"/>
    <p:sldId id="297" r:id="rId9"/>
    <p:sldId id="298" r:id="rId10"/>
    <p:sldId id="299" r:id="rId11"/>
    <p:sldId id="300" r:id="rId12"/>
    <p:sldId id="301" r:id="rId13"/>
    <p:sldId id="285" r:id="rId14"/>
    <p:sldId id="291" r:id="rId15"/>
    <p:sldId id="302" r:id="rId16"/>
    <p:sldId id="303" r:id="rId17"/>
    <p:sldId id="296" r:id="rId18"/>
    <p:sldId id="304" r:id="rId19"/>
    <p:sldId id="287" r:id="rId20"/>
    <p:sldId id="30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72"/>
    <a:srgbClr val="FF706D"/>
    <a:srgbClr val="75FFB3"/>
    <a:srgbClr val="0A5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729" autoAdjust="0"/>
  </p:normalViewPr>
  <p:slideViewPr>
    <p:cSldViewPr>
      <p:cViewPr>
        <p:scale>
          <a:sx n="110" d="100"/>
          <a:sy n="110" d="100"/>
        </p:scale>
        <p:origin x="114" y="-1836"/>
      </p:cViewPr>
      <p:guideLst>
        <p:guide orient="horz" pos="2160"/>
        <p:guide pos="2880"/>
      </p:guideLst>
    </p:cSldViewPr>
  </p:slideViewPr>
  <p:outlineViewPr>
    <p:cViewPr>
      <p:scale>
        <a:sx n="33" d="100"/>
        <a:sy n="33" d="100"/>
      </p:scale>
      <p:origin x="0" y="13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bdad\Desktop\Cost%20of%20Ownership%20Database%20V.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bdad\Desktop\Cost%20of%20Ownership%20Database%20V.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abdad\Downloads\KPIFOA%20(4).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abdad\Downloads\KPIFOA%20(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gabdad\Desktop\International%20Seaways%20Annual%20FO%20Repo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sz="1100">
                <a:solidFill>
                  <a:schemeClr val="tx1">
                    <a:lumMod val="65000"/>
                    <a:lumOff val="35000"/>
                  </a:schemeClr>
                </a:solidFill>
              </a:defRPr>
            </a:pPr>
            <a:r>
              <a:rPr lang="en-US" sz="1100" dirty="0" smtClean="0">
                <a:solidFill>
                  <a:schemeClr val="tx1">
                    <a:lumMod val="65000"/>
                    <a:lumOff val="35000"/>
                  </a:schemeClr>
                </a:solidFill>
              </a:rPr>
              <a:t>Tanker </a:t>
            </a:r>
            <a:r>
              <a:rPr lang="en-US" sz="1100" b="1" i="0" u="none" strike="noStrike" baseline="0" dirty="0" smtClean="0">
                <a:solidFill>
                  <a:schemeClr val="tx1">
                    <a:lumMod val="65000"/>
                    <a:lumOff val="35000"/>
                  </a:schemeClr>
                </a:solidFill>
                <a:effectLst/>
              </a:rPr>
              <a:t>Consumption Profile</a:t>
            </a:r>
            <a:endParaRPr lang="en-US" sz="1100" dirty="0">
              <a:solidFill>
                <a:schemeClr val="tx1">
                  <a:lumMod val="65000"/>
                  <a:lumOff val="35000"/>
                </a:schemeClr>
              </a:solidFill>
            </a:endParaRPr>
          </a:p>
        </c:rich>
      </c:tx>
      <c:layout>
        <c:manualLayout>
          <c:xMode val="edge"/>
          <c:yMode val="edge"/>
          <c:x val="0.10109663741065809"/>
          <c:y val="0"/>
        </c:manualLayout>
      </c:layout>
      <c:overlay val="0"/>
    </c:title>
    <c:autoTitleDeleted val="0"/>
    <c:plotArea>
      <c:layout/>
      <c:pieChart>
        <c:varyColors val="1"/>
        <c:ser>
          <c:idx val="0"/>
          <c:order val="0"/>
          <c:tx>
            <c:strRef>
              <c:f>'Oil Types'!$I$22</c:f>
              <c:strCache>
                <c:ptCount val="1"/>
                <c:pt idx="0">
                  <c:v>SeaTec Client</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00-A59D-4C92-AE40-3748C2B4B6A8}"/>
                </c:ext>
              </c:extLst>
            </c:dLbl>
            <c:dLbl>
              <c:idx val="1"/>
              <c:delete val="1"/>
              <c:extLst>
                <c:ext xmlns:c15="http://schemas.microsoft.com/office/drawing/2012/chart" uri="{CE6537A1-D6FC-4f65-9D91-7224C49458BB}"/>
                <c:ext xmlns:c16="http://schemas.microsoft.com/office/drawing/2014/chart" uri="{C3380CC4-5D6E-409C-BE32-E72D297353CC}">
                  <c16:uniqueId val="{00000001-A59D-4C92-AE40-3748C2B4B6A8}"/>
                </c:ext>
              </c:extLst>
            </c:dLbl>
            <c:dLbl>
              <c:idx val="2"/>
              <c:delete val="1"/>
              <c:extLst>
                <c:ext xmlns:c15="http://schemas.microsoft.com/office/drawing/2012/chart" uri="{CE6537A1-D6FC-4f65-9D91-7224C49458BB}"/>
                <c:ext xmlns:c16="http://schemas.microsoft.com/office/drawing/2014/chart" uri="{C3380CC4-5D6E-409C-BE32-E72D297353CC}">
                  <c16:uniqueId val="{00000002-A59D-4C92-AE40-3748C2B4B6A8}"/>
                </c:ext>
              </c:extLst>
            </c:dLbl>
            <c:dLbl>
              <c:idx val="3"/>
              <c:delete val="1"/>
              <c:extLst>
                <c:ext xmlns:c15="http://schemas.microsoft.com/office/drawing/2012/chart" uri="{CE6537A1-D6FC-4f65-9D91-7224C49458BB}"/>
                <c:ext xmlns:c16="http://schemas.microsoft.com/office/drawing/2014/chart" uri="{C3380CC4-5D6E-409C-BE32-E72D297353CC}">
                  <c16:uniqueId val="{00000003-A59D-4C92-AE40-3748C2B4B6A8}"/>
                </c:ext>
              </c:extLst>
            </c:dLbl>
            <c:dLbl>
              <c:idx val="4"/>
              <c:delete val="1"/>
              <c:extLst>
                <c:ext xmlns:c15="http://schemas.microsoft.com/office/drawing/2012/chart" uri="{CE6537A1-D6FC-4f65-9D91-7224C49458BB}"/>
                <c:ext xmlns:c16="http://schemas.microsoft.com/office/drawing/2014/chart" uri="{C3380CC4-5D6E-409C-BE32-E72D297353CC}">
                  <c16:uniqueId val="{00000004-A59D-4C92-AE40-3748C2B4B6A8}"/>
                </c:ext>
              </c:extLst>
            </c:dLbl>
            <c:dLbl>
              <c:idx val="5"/>
              <c:delete val="1"/>
              <c:extLst>
                <c:ext xmlns:c15="http://schemas.microsoft.com/office/drawing/2012/chart" uri="{CE6537A1-D6FC-4f65-9D91-7224C49458BB}"/>
                <c:ext xmlns:c16="http://schemas.microsoft.com/office/drawing/2014/chart" uri="{C3380CC4-5D6E-409C-BE32-E72D297353CC}">
                  <c16:uniqueId val="{00000005-A59D-4C92-AE40-3748C2B4B6A8}"/>
                </c:ext>
              </c:extLst>
            </c:dLbl>
            <c:dLbl>
              <c:idx val="6"/>
              <c:layout>
                <c:manualLayout>
                  <c:x val="-0.24703134836869978"/>
                  <c:y val="0.1142102176046645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A59D-4C92-AE40-3748C2B4B6A8}"/>
                </c:ext>
              </c:extLst>
            </c:dLbl>
            <c:dLbl>
              <c:idx val="7"/>
              <c:layout>
                <c:manualLayout>
                  <c:x val="-2.2912667831414692E-2"/>
                  <c:y val="3.356784688319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59D-4C92-AE40-3748C2B4B6A8}"/>
                </c:ext>
              </c:extLst>
            </c:dLbl>
            <c:dLbl>
              <c:idx val="8"/>
              <c:layout>
                <c:manualLayout>
                  <c:x val="0.13287860294058987"/>
                  <c:y val="5.51061488834987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A59D-4C92-AE40-3748C2B4B6A8}"/>
                </c:ext>
              </c:extLst>
            </c:dLbl>
            <c:spPr>
              <a:noFill/>
              <a:ln>
                <a:noFill/>
              </a:ln>
              <a:effectLst/>
            </c:spPr>
            <c:txPr>
              <a:bodyPr/>
              <a:lstStyle/>
              <a:p>
                <a:pPr>
                  <a:defRPr sz="600">
                    <a:solidFill>
                      <a:schemeClr val="tx1">
                        <a:lumMod val="65000"/>
                        <a:lumOff val="35000"/>
                      </a:schemeClr>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'Oil Types'!$H$46:$H$57</c:f>
              <c:strCache>
                <c:ptCount val="12"/>
                <c:pt idx="0">
                  <c:v>Grease</c:v>
                </c:pt>
                <c:pt idx="1">
                  <c:v>Turbine Oil</c:v>
                </c:pt>
                <c:pt idx="2">
                  <c:v>Gear Oil</c:v>
                </c:pt>
                <c:pt idx="3">
                  <c:v>Stern Tube Biodegradable Oil</c:v>
                </c:pt>
                <c:pt idx="4">
                  <c:v>Compressor Oil</c:v>
                </c:pt>
                <c:pt idx="5">
                  <c:v>Hydraulic Oil</c:v>
                </c:pt>
                <c:pt idx="6">
                  <c:v>Multi-grade Auxiliary Engine Oils</c:v>
                </c:pt>
                <c:pt idx="7">
                  <c:v>Other</c:v>
                </c:pt>
                <c:pt idx="8">
                  <c:v>Auxiliary Engine Oil SAE 40</c:v>
                </c:pt>
                <c:pt idx="9">
                  <c:v>System Oil</c:v>
                </c:pt>
                <c:pt idx="10">
                  <c:v>Auxiliary Engine Oil SAE 30</c:v>
                </c:pt>
                <c:pt idx="11">
                  <c:v>Cylinder Oil</c:v>
                </c:pt>
              </c:strCache>
            </c:strRef>
          </c:cat>
          <c:val>
            <c:numRef>
              <c:f>'Oil Types'!$I$46:$I$57</c:f>
              <c:numCache>
                <c:formatCode>General</c:formatCode>
                <c:ptCount val="12"/>
                <c:pt idx="0">
                  <c:v>6160</c:v>
                </c:pt>
                <c:pt idx="1">
                  <c:v>4045</c:v>
                </c:pt>
                <c:pt idx="2">
                  <c:v>34841.907011003561</c:v>
                </c:pt>
                <c:pt idx="3">
                  <c:v>14087.999962499414</c:v>
                </c:pt>
                <c:pt idx="4">
                  <c:v>6300</c:v>
                </c:pt>
                <c:pt idx="5">
                  <c:v>30637.569978255669</c:v>
                </c:pt>
                <c:pt idx="6">
                  <c:v>148207.55014879222</c:v>
                </c:pt>
                <c:pt idx="7">
                  <c:v>463643.55278788181</c:v>
                </c:pt>
                <c:pt idx="8">
                  <c:v>1262760.6295735061</c:v>
                </c:pt>
                <c:pt idx="9">
                  <c:v>905544.79980251263</c:v>
                </c:pt>
                <c:pt idx="10">
                  <c:v>3002175.7265364807</c:v>
                </c:pt>
                <c:pt idx="11">
                  <c:v>7354647.3992611067</c:v>
                </c:pt>
              </c:numCache>
            </c:numRef>
          </c:val>
          <c:extLst>
            <c:ext xmlns:c16="http://schemas.microsoft.com/office/drawing/2014/chart" uri="{C3380CC4-5D6E-409C-BE32-E72D297353CC}">
              <c16:uniqueId val="{00000009-A59D-4C92-AE40-3748C2B4B6A8}"/>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lumMod val="65000"/>
                    <a:lumOff val="35000"/>
                  </a:schemeClr>
                </a:solidFill>
              </a:defRPr>
            </a:pPr>
            <a:r>
              <a:rPr lang="en-GB" sz="1400" dirty="0">
                <a:solidFill>
                  <a:schemeClr val="tx1">
                    <a:lumMod val="65000"/>
                    <a:lumOff val="35000"/>
                  </a:schemeClr>
                </a:solidFill>
              </a:rPr>
              <a:t>Tankers - Overall</a:t>
            </a:r>
            <a:r>
              <a:rPr lang="en-GB" sz="1400" baseline="0" dirty="0">
                <a:solidFill>
                  <a:schemeClr val="tx1">
                    <a:lumMod val="65000"/>
                    <a:lumOff val="35000"/>
                  </a:schemeClr>
                </a:solidFill>
              </a:rPr>
              <a:t> Consumption</a:t>
            </a:r>
            <a:endParaRPr lang="en-GB" sz="1400" dirty="0">
              <a:solidFill>
                <a:schemeClr val="tx1">
                  <a:lumMod val="65000"/>
                  <a:lumOff val="35000"/>
                </a:schemeClr>
              </a:solidFill>
            </a:endParaRPr>
          </a:p>
        </c:rich>
      </c:tx>
      <c:layout>
        <c:manualLayout>
          <c:xMode val="edge"/>
          <c:yMode val="edge"/>
          <c:x val="0.25244298443344937"/>
          <c:y val="6.6235675324491483E-2"/>
        </c:manualLayout>
      </c:layout>
      <c:overlay val="0"/>
    </c:title>
    <c:autoTitleDeleted val="0"/>
    <c:plotArea>
      <c:layout/>
      <c:barChart>
        <c:barDir val="bar"/>
        <c:grouping val="clustered"/>
        <c:varyColors val="0"/>
        <c:ser>
          <c:idx val="0"/>
          <c:order val="0"/>
          <c:tx>
            <c:strRef>
              <c:f>'Oil Types'!$I$45</c:f>
              <c:strCache>
                <c:ptCount val="1"/>
                <c:pt idx="0">
                  <c:v>SeaTec Client</c:v>
                </c:pt>
              </c:strCache>
            </c:strRef>
          </c:tx>
          <c:spPr>
            <a:solidFill>
              <a:srgbClr val="009DA9"/>
            </a:solidFill>
          </c:spPr>
          <c:invertIfNegative val="0"/>
          <c:cat>
            <c:strRef>
              <c:f>'Oil Types'!$H$46:$H$57</c:f>
              <c:strCache>
                <c:ptCount val="12"/>
                <c:pt idx="0">
                  <c:v>Grease</c:v>
                </c:pt>
                <c:pt idx="1">
                  <c:v>Turbine Oil</c:v>
                </c:pt>
                <c:pt idx="2">
                  <c:v>Gear Oil</c:v>
                </c:pt>
                <c:pt idx="3">
                  <c:v>Stern Tube Biodegradable Oil</c:v>
                </c:pt>
                <c:pt idx="4">
                  <c:v>Compressor Oil</c:v>
                </c:pt>
                <c:pt idx="5">
                  <c:v>Hydraulic Oil</c:v>
                </c:pt>
                <c:pt idx="6">
                  <c:v>Multi-grade Auxiliary Engine Oils</c:v>
                </c:pt>
                <c:pt idx="7">
                  <c:v>Other</c:v>
                </c:pt>
                <c:pt idx="8">
                  <c:v>Auxiliary Engine Oil SAE 40</c:v>
                </c:pt>
                <c:pt idx="9">
                  <c:v>System Oil</c:v>
                </c:pt>
                <c:pt idx="10">
                  <c:v>Auxiliary Engine Oil SAE 30</c:v>
                </c:pt>
                <c:pt idx="11">
                  <c:v>Cylinder Oil</c:v>
                </c:pt>
              </c:strCache>
            </c:strRef>
          </c:cat>
          <c:val>
            <c:numRef>
              <c:f>'Oil Types'!$I$46:$I$57</c:f>
              <c:numCache>
                <c:formatCode>General</c:formatCode>
                <c:ptCount val="12"/>
                <c:pt idx="0">
                  <c:v>6160</c:v>
                </c:pt>
                <c:pt idx="1">
                  <c:v>4045</c:v>
                </c:pt>
                <c:pt idx="2">
                  <c:v>34841.907011003561</c:v>
                </c:pt>
                <c:pt idx="3">
                  <c:v>14087.999962499414</c:v>
                </c:pt>
                <c:pt idx="4">
                  <c:v>6300</c:v>
                </c:pt>
                <c:pt idx="5">
                  <c:v>30637.569978255669</c:v>
                </c:pt>
                <c:pt idx="6">
                  <c:v>148207.55014879222</c:v>
                </c:pt>
                <c:pt idx="7">
                  <c:v>463643.55278788181</c:v>
                </c:pt>
                <c:pt idx="8">
                  <c:v>1262760.6295735061</c:v>
                </c:pt>
                <c:pt idx="9">
                  <c:v>905544.79980251263</c:v>
                </c:pt>
                <c:pt idx="10">
                  <c:v>3002175.7265364807</c:v>
                </c:pt>
                <c:pt idx="11">
                  <c:v>7354647.3992611067</c:v>
                </c:pt>
              </c:numCache>
            </c:numRef>
          </c:val>
          <c:extLst>
            <c:ext xmlns:c16="http://schemas.microsoft.com/office/drawing/2014/chart" uri="{C3380CC4-5D6E-409C-BE32-E72D297353CC}">
              <c16:uniqueId val="{00000000-CC57-4468-BB81-F58300FB88DC}"/>
            </c:ext>
          </c:extLst>
        </c:ser>
        <c:ser>
          <c:idx val="1"/>
          <c:order val="1"/>
          <c:tx>
            <c:strRef>
              <c:f>'Oil Types'!$J$45</c:f>
              <c:strCache>
                <c:ptCount val="1"/>
                <c:pt idx="0">
                  <c:v>Non-SeaTec Client</c:v>
                </c:pt>
              </c:strCache>
            </c:strRef>
          </c:tx>
          <c:spPr>
            <a:solidFill>
              <a:srgbClr val="C00000"/>
            </a:solidFill>
          </c:spPr>
          <c:invertIfNegative val="0"/>
          <c:cat>
            <c:strRef>
              <c:f>'Oil Types'!$H$46:$H$57</c:f>
              <c:strCache>
                <c:ptCount val="12"/>
                <c:pt idx="0">
                  <c:v>Grease</c:v>
                </c:pt>
                <c:pt idx="1">
                  <c:v>Turbine Oil</c:v>
                </c:pt>
                <c:pt idx="2">
                  <c:v>Gear Oil</c:v>
                </c:pt>
                <c:pt idx="3">
                  <c:v>Stern Tube Biodegradable Oil</c:v>
                </c:pt>
                <c:pt idx="4">
                  <c:v>Compressor Oil</c:v>
                </c:pt>
                <c:pt idx="5">
                  <c:v>Hydraulic Oil</c:v>
                </c:pt>
                <c:pt idx="6">
                  <c:v>Multi-grade Auxiliary Engine Oils</c:v>
                </c:pt>
                <c:pt idx="7">
                  <c:v>Other</c:v>
                </c:pt>
                <c:pt idx="8">
                  <c:v>Auxiliary Engine Oil SAE 40</c:v>
                </c:pt>
                <c:pt idx="9">
                  <c:v>System Oil</c:v>
                </c:pt>
                <c:pt idx="10">
                  <c:v>Auxiliary Engine Oil SAE 30</c:v>
                </c:pt>
                <c:pt idx="11">
                  <c:v>Cylinder Oil</c:v>
                </c:pt>
              </c:strCache>
            </c:strRef>
          </c:cat>
          <c:val>
            <c:numRef>
              <c:f>'Oil Types'!$J$46:$J$57</c:f>
              <c:numCache>
                <c:formatCode>General</c:formatCode>
                <c:ptCount val="12"/>
                <c:pt idx="0">
                  <c:v>17872.760000000002</c:v>
                </c:pt>
                <c:pt idx="1">
                  <c:v>22926</c:v>
                </c:pt>
                <c:pt idx="2">
                  <c:v>35398.57</c:v>
                </c:pt>
                <c:pt idx="3">
                  <c:v>45062.55</c:v>
                </c:pt>
                <c:pt idx="4">
                  <c:v>50677.999916666668</c:v>
                </c:pt>
                <c:pt idx="5">
                  <c:v>167737.00014783087</c:v>
                </c:pt>
                <c:pt idx="6">
                  <c:v>363035.95005827089</c:v>
                </c:pt>
                <c:pt idx="7">
                  <c:v>838408.41999999981</c:v>
                </c:pt>
                <c:pt idx="8">
                  <c:v>1824566.0100334706</c:v>
                </c:pt>
                <c:pt idx="9">
                  <c:v>2753331</c:v>
                </c:pt>
                <c:pt idx="10">
                  <c:v>6183852.4500106378</c:v>
                </c:pt>
                <c:pt idx="11">
                  <c:v>16861835.93333333</c:v>
                </c:pt>
              </c:numCache>
            </c:numRef>
          </c:val>
          <c:extLst>
            <c:ext xmlns:c16="http://schemas.microsoft.com/office/drawing/2014/chart" uri="{C3380CC4-5D6E-409C-BE32-E72D297353CC}">
              <c16:uniqueId val="{00000001-CC57-4468-BB81-F58300FB88DC}"/>
            </c:ext>
          </c:extLst>
        </c:ser>
        <c:dLbls>
          <c:showLegendKey val="0"/>
          <c:showVal val="0"/>
          <c:showCatName val="0"/>
          <c:showSerName val="0"/>
          <c:showPercent val="0"/>
          <c:showBubbleSize val="0"/>
        </c:dLbls>
        <c:gapWidth val="75"/>
        <c:axId val="107257344"/>
        <c:axId val="97182848"/>
      </c:barChart>
      <c:catAx>
        <c:axId val="107257344"/>
        <c:scaling>
          <c:orientation val="minMax"/>
        </c:scaling>
        <c:delete val="0"/>
        <c:axPos val="l"/>
        <c:numFmt formatCode="General" sourceLinked="0"/>
        <c:majorTickMark val="none"/>
        <c:minorTickMark val="none"/>
        <c:tickLblPos val="nextTo"/>
        <c:txPr>
          <a:bodyPr/>
          <a:lstStyle/>
          <a:p>
            <a:pPr>
              <a:defRPr sz="700">
                <a:solidFill>
                  <a:schemeClr val="tx1">
                    <a:lumMod val="65000"/>
                    <a:lumOff val="35000"/>
                  </a:schemeClr>
                </a:solidFill>
              </a:defRPr>
            </a:pPr>
            <a:endParaRPr lang="en-US"/>
          </a:p>
        </c:txPr>
        <c:crossAx val="97182848"/>
        <c:crosses val="autoZero"/>
        <c:auto val="1"/>
        <c:lblAlgn val="ctr"/>
        <c:lblOffset val="100"/>
        <c:noMultiLvlLbl val="0"/>
      </c:catAx>
      <c:valAx>
        <c:axId val="97182848"/>
        <c:scaling>
          <c:logBase val="10"/>
          <c:orientation val="minMax"/>
        </c:scaling>
        <c:delete val="0"/>
        <c:axPos val="b"/>
        <c:majorGridlines/>
        <c:numFmt formatCode="General" sourceLinked="1"/>
        <c:majorTickMark val="none"/>
        <c:minorTickMark val="none"/>
        <c:tickLblPos val="nextTo"/>
        <c:spPr>
          <a:ln w="9525">
            <a:noFill/>
          </a:ln>
        </c:spPr>
        <c:txPr>
          <a:bodyPr/>
          <a:lstStyle/>
          <a:p>
            <a:pPr>
              <a:defRPr sz="700">
                <a:solidFill>
                  <a:schemeClr val="tx1">
                    <a:lumMod val="65000"/>
                    <a:lumOff val="35000"/>
                  </a:schemeClr>
                </a:solidFill>
              </a:defRPr>
            </a:pPr>
            <a:endParaRPr lang="en-US"/>
          </a:p>
        </c:txPr>
        <c:crossAx val="107257344"/>
        <c:crosses val="autoZero"/>
        <c:crossBetween val="between"/>
        <c:dispUnits>
          <c:builtInUnit val="thousands"/>
          <c:dispUnitsLbl>
            <c:tx>
              <c:rich>
                <a:bodyPr/>
                <a:lstStyle/>
                <a:p>
                  <a:pPr>
                    <a:defRPr sz="700">
                      <a:solidFill>
                        <a:schemeClr val="tx1">
                          <a:lumMod val="65000"/>
                          <a:lumOff val="35000"/>
                        </a:schemeClr>
                      </a:solidFill>
                    </a:defRPr>
                  </a:pPr>
                  <a:r>
                    <a:rPr lang="en-US" sz="700">
                      <a:solidFill>
                        <a:schemeClr val="tx1">
                          <a:lumMod val="65000"/>
                          <a:lumOff val="35000"/>
                        </a:schemeClr>
                      </a:solidFill>
                    </a:rPr>
                    <a:t>Thousands of litres</a:t>
                  </a:r>
                </a:p>
              </c:rich>
            </c:tx>
          </c:dispUnitsLbl>
        </c:dispUnits>
      </c:valAx>
    </c:plotArea>
    <c:legend>
      <c:legendPos val="b"/>
      <c:layout>
        <c:manualLayout>
          <c:xMode val="edge"/>
          <c:yMode val="edge"/>
          <c:x val="0.34641204634898226"/>
          <c:y val="0.82316354703291827"/>
          <c:w val="0.30238985880016983"/>
          <c:h val="6.0221168953443413E-2"/>
        </c:manualLayout>
      </c:layout>
      <c:overlay val="0"/>
      <c:txPr>
        <a:bodyPr/>
        <a:lstStyle/>
        <a:p>
          <a:pPr>
            <a:defRPr sz="700">
              <a:solidFill>
                <a:schemeClr val="tx1">
                  <a:lumMod val="65000"/>
                  <a:lumOff val="35000"/>
                </a:schemeClr>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200" dirty="0">
                <a:solidFill>
                  <a:schemeClr val="bg1">
                    <a:lumMod val="50000"/>
                  </a:schemeClr>
                </a:solidFill>
              </a:rPr>
              <a:t>Main Ports Supplying Off-Spec </a:t>
            </a:r>
            <a:r>
              <a:rPr lang="en-GB" sz="1200" dirty="0" smtClean="0">
                <a:solidFill>
                  <a:schemeClr val="bg1">
                    <a:lumMod val="50000"/>
                  </a:schemeClr>
                </a:solidFill>
              </a:rPr>
              <a:t>Bunkers</a:t>
            </a:r>
            <a:endParaRPr lang="en-GB" sz="1200" dirty="0">
              <a:solidFill>
                <a:schemeClr val="bg1">
                  <a:lumMod val="50000"/>
                </a:schemeClr>
              </a:solidFill>
            </a:endParaRPr>
          </a:p>
        </c:rich>
      </c:tx>
      <c:layout>
        <c:manualLayout>
          <c:xMode val="edge"/>
          <c:yMode val="edge"/>
          <c:x val="0.26433304551549214"/>
          <c:y val="3.8994894253779118E-2"/>
        </c:manualLayout>
      </c:layout>
      <c:overlay val="0"/>
    </c:title>
    <c:autoTitleDeleted val="0"/>
    <c:plotArea>
      <c:layout>
        <c:manualLayout>
          <c:layoutTarget val="inner"/>
          <c:xMode val="edge"/>
          <c:yMode val="edge"/>
          <c:x val="7.4776130924810863E-2"/>
          <c:y val="0.18736128378689509"/>
          <c:w val="0.79028346456692911"/>
          <c:h val="0.61060022102500333"/>
        </c:manualLayout>
      </c:layout>
      <c:barChart>
        <c:barDir val="col"/>
        <c:grouping val="stacked"/>
        <c:varyColors val="0"/>
        <c:ser>
          <c:idx val="0"/>
          <c:order val="0"/>
          <c:tx>
            <c:strRef>
              <c:f>'[KPIFOA (4).xls]Sheet6'!$G$4</c:f>
              <c:strCache>
                <c:ptCount val="1"/>
                <c:pt idx="0">
                  <c:v>On-Spec</c:v>
                </c:pt>
              </c:strCache>
            </c:strRef>
          </c:tx>
          <c:spPr>
            <a:solidFill>
              <a:srgbClr val="47FF9A"/>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'[KPIFOA (4).xls]Sheet6'!$F$5:$F$14</c:f>
              <c:strCache>
                <c:ptCount val="10"/>
                <c:pt idx="0">
                  <c:v>Antwerp</c:v>
                </c:pt>
                <c:pt idx="1">
                  <c:v>Bremenhaven</c:v>
                </c:pt>
                <c:pt idx="2">
                  <c:v>Houston (TX)</c:v>
                </c:pt>
                <c:pt idx="3">
                  <c:v>Singapore</c:v>
                </c:pt>
                <c:pt idx="4">
                  <c:v>St. Petersburg</c:v>
                </c:pt>
                <c:pt idx="5">
                  <c:v>Rotterdam Ports</c:v>
                </c:pt>
                <c:pt idx="6">
                  <c:v>Long Beach (CA)</c:v>
                </c:pt>
                <c:pt idx="7">
                  <c:v>Algeciras</c:v>
                </c:pt>
                <c:pt idx="8">
                  <c:v>Piraeus Ports</c:v>
                </c:pt>
                <c:pt idx="9">
                  <c:v>Las Palmas</c:v>
                </c:pt>
              </c:strCache>
            </c:strRef>
          </c:cat>
          <c:val>
            <c:numRef>
              <c:f>'[KPIFOA (4).xls]Sheet6'!$G$5:$G$14</c:f>
              <c:numCache>
                <c:formatCode>0%</c:formatCode>
                <c:ptCount val="10"/>
                <c:pt idx="0">
                  <c:v>0.96126760563380287</c:v>
                </c:pt>
                <c:pt idx="1">
                  <c:v>0.956989247311828</c:v>
                </c:pt>
                <c:pt idx="2">
                  <c:v>0.91596638655462181</c:v>
                </c:pt>
                <c:pt idx="3">
                  <c:v>0.956989247311828</c:v>
                </c:pt>
                <c:pt idx="4">
                  <c:v>0.97499999999999998</c:v>
                </c:pt>
                <c:pt idx="5">
                  <c:v>0.97222222222222221</c:v>
                </c:pt>
                <c:pt idx="6">
                  <c:v>0.95454545454545459</c:v>
                </c:pt>
                <c:pt idx="7">
                  <c:v>0.95081967213114749</c:v>
                </c:pt>
                <c:pt idx="8">
                  <c:v>0.96551724137931039</c:v>
                </c:pt>
                <c:pt idx="9">
                  <c:v>0.96551724137931039</c:v>
                </c:pt>
              </c:numCache>
            </c:numRef>
          </c:val>
          <c:extLst>
            <c:ext xmlns:c16="http://schemas.microsoft.com/office/drawing/2014/chart" uri="{C3380CC4-5D6E-409C-BE32-E72D297353CC}">
              <c16:uniqueId val="{00000000-5DB7-41C5-9D93-B86E871FED3A}"/>
            </c:ext>
          </c:extLst>
        </c:ser>
        <c:ser>
          <c:idx val="1"/>
          <c:order val="1"/>
          <c:tx>
            <c:strRef>
              <c:f>'[KPIFOA (4).xls]Sheet6'!$H$4</c:f>
              <c:strCache>
                <c:ptCount val="1"/>
                <c:pt idx="0">
                  <c:v>Off-Spec</c:v>
                </c:pt>
              </c:strCache>
            </c:strRef>
          </c:tx>
          <c:spPr>
            <a:solidFill>
              <a:srgbClr val="FF6161"/>
            </a:solidFill>
          </c:spPr>
          <c:invertIfNegative val="0"/>
          <c:dLbls>
            <c:spPr>
              <a:solidFill>
                <a:srgbClr val="FF6161"/>
              </a:solidFill>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'[KPIFOA (4).xls]Sheet6'!$F$5:$F$14</c:f>
              <c:strCache>
                <c:ptCount val="10"/>
                <c:pt idx="0">
                  <c:v>Antwerp</c:v>
                </c:pt>
                <c:pt idx="1">
                  <c:v>Bremenhaven</c:v>
                </c:pt>
                <c:pt idx="2">
                  <c:v>Houston (TX)</c:v>
                </c:pt>
                <c:pt idx="3">
                  <c:v>Singapore</c:v>
                </c:pt>
                <c:pt idx="4">
                  <c:v>St. Petersburg</c:v>
                </c:pt>
                <c:pt idx="5">
                  <c:v>Rotterdam Ports</c:v>
                </c:pt>
                <c:pt idx="6">
                  <c:v>Long Beach (CA)</c:v>
                </c:pt>
                <c:pt idx="7">
                  <c:v>Algeciras</c:v>
                </c:pt>
                <c:pt idx="8">
                  <c:v>Piraeus Ports</c:v>
                </c:pt>
                <c:pt idx="9">
                  <c:v>Las Palmas</c:v>
                </c:pt>
              </c:strCache>
            </c:strRef>
          </c:cat>
          <c:val>
            <c:numRef>
              <c:f>'[KPIFOA (4).xls]Sheet6'!$H$5:$H$14</c:f>
              <c:numCache>
                <c:formatCode>0%</c:formatCode>
                <c:ptCount val="10"/>
                <c:pt idx="0">
                  <c:v>3.8732394366197131E-2</c:v>
                </c:pt>
                <c:pt idx="1">
                  <c:v>4.3010752688172005E-2</c:v>
                </c:pt>
                <c:pt idx="2">
                  <c:v>8.4033613445378186E-2</c:v>
                </c:pt>
                <c:pt idx="3">
                  <c:v>4.3010752688172005E-2</c:v>
                </c:pt>
                <c:pt idx="4">
                  <c:v>2.5000000000000022E-2</c:v>
                </c:pt>
                <c:pt idx="5">
                  <c:v>2.777777777777779E-2</c:v>
                </c:pt>
                <c:pt idx="6">
                  <c:v>4.5454545454545414E-2</c:v>
                </c:pt>
                <c:pt idx="7">
                  <c:v>4.9180327868852514E-2</c:v>
                </c:pt>
                <c:pt idx="8">
                  <c:v>3.4482758620689613E-2</c:v>
                </c:pt>
                <c:pt idx="9">
                  <c:v>3.4482758620689613E-2</c:v>
                </c:pt>
              </c:numCache>
            </c:numRef>
          </c:val>
          <c:extLst>
            <c:ext xmlns:c16="http://schemas.microsoft.com/office/drawing/2014/chart" uri="{C3380CC4-5D6E-409C-BE32-E72D297353CC}">
              <c16:uniqueId val="{00000001-5DB7-41C5-9D93-B86E871FED3A}"/>
            </c:ext>
          </c:extLst>
        </c:ser>
        <c:dLbls>
          <c:showLegendKey val="0"/>
          <c:showVal val="0"/>
          <c:showCatName val="0"/>
          <c:showSerName val="0"/>
          <c:showPercent val="0"/>
          <c:showBubbleSize val="0"/>
        </c:dLbls>
        <c:gapWidth val="150"/>
        <c:overlap val="100"/>
        <c:axId val="108425216"/>
        <c:axId val="97186304"/>
      </c:barChart>
      <c:catAx>
        <c:axId val="108425216"/>
        <c:scaling>
          <c:orientation val="minMax"/>
        </c:scaling>
        <c:delete val="0"/>
        <c:axPos val="b"/>
        <c:numFmt formatCode="General" sourceLinked="0"/>
        <c:majorTickMark val="out"/>
        <c:minorTickMark val="none"/>
        <c:tickLblPos val="nextTo"/>
        <c:txPr>
          <a:bodyPr/>
          <a:lstStyle/>
          <a:p>
            <a:pPr>
              <a:defRPr sz="800">
                <a:solidFill>
                  <a:schemeClr val="bg1">
                    <a:lumMod val="50000"/>
                  </a:schemeClr>
                </a:solidFill>
              </a:defRPr>
            </a:pPr>
            <a:endParaRPr lang="en-US"/>
          </a:p>
        </c:txPr>
        <c:crossAx val="97186304"/>
        <c:crosses val="autoZero"/>
        <c:auto val="1"/>
        <c:lblAlgn val="ctr"/>
        <c:lblOffset val="100"/>
        <c:noMultiLvlLbl val="0"/>
      </c:catAx>
      <c:valAx>
        <c:axId val="97186304"/>
        <c:scaling>
          <c:orientation val="minMax"/>
          <c:max val="1"/>
          <c:min val="0"/>
        </c:scaling>
        <c:delete val="0"/>
        <c:axPos val="l"/>
        <c:majorGridlines/>
        <c:numFmt formatCode="0%" sourceLinked="1"/>
        <c:majorTickMark val="out"/>
        <c:minorTickMark val="none"/>
        <c:tickLblPos val="nextTo"/>
        <c:txPr>
          <a:bodyPr/>
          <a:lstStyle/>
          <a:p>
            <a:pPr>
              <a:defRPr>
                <a:solidFill>
                  <a:schemeClr val="bg1">
                    <a:lumMod val="50000"/>
                  </a:schemeClr>
                </a:solidFill>
              </a:defRPr>
            </a:pPr>
            <a:endParaRPr lang="en-US"/>
          </a:p>
        </c:txPr>
        <c:crossAx val="108425216"/>
        <c:crosses val="autoZero"/>
        <c:crossBetween val="between"/>
        <c:majorUnit val="0.1"/>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bg1">
                    <a:lumMod val="50000"/>
                  </a:schemeClr>
                </a:solidFill>
              </a:defRPr>
            </a:pPr>
            <a:r>
              <a:rPr lang="en-GB" sz="1400">
                <a:solidFill>
                  <a:schemeClr val="bg1">
                    <a:lumMod val="50000"/>
                  </a:schemeClr>
                </a:solidFill>
              </a:rPr>
              <a:t>Main Ports Supplying Off-Spec Bunkers 2017</a:t>
            </a:r>
          </a:p>
        </c:rich>
      </c:tx>
      <c:layout>
        <c:manualLayout>
          <c:xMode val="edge"/>
          <c:yMode val="edge"/>
          <c:x val="0.1674559209510576"/>
          <c:y val="4.9707602339181284E-2"/>
        </c:manualLayout>
      </c:layout>
      <c:overlay val="0"/>
    </c:title>
    <c:autoTitleDeleted val="0"/>
    <c:plotArea>
      <c:layout>
        <c:manualLayout>
          <c:layoutTarget val="inner"/>
          <c:xMode val="edge"/>
          <c:yMode val="edge"/>
          <c:x val="7.4776130924810863E-2"/>
          <c:y val="0.18736128378689509"/>
          <c:w val="0.79028346456692911"/>
          <c:h val="0.61060022102500333"/>
        </c:manualLayout>
      </c:layout>
      <c:barChart>
        <c:barDir val="col"/>
        <c:grouping val="stacked"/>
        <c:varyColors val="0"/>
        <c:ser>
          <c:idx val="0"/>
          <c:order val="0"/>
          <c:tx>
            <c:strRef>
              <c:f>'[KPIFOA (4).xls]Sheet6'!$G$4</c:f>
              <c:strCache>
                <c:ptCount val="1"/>
                <c:pt idx="0">
                  <c:v>On-Spec</c:v>
                </c:pt>
              </c:strCache>
            </c:strRef>
          </c:tx>
          <c:spPr>
            <a:solidFill>
              <a:srgbClr val="75FFB3"/>
            </a:solidFill>
          </c:spPr>
          <c:invertIfNegative val="0"/>
          <c:dLbls>
            <c:spPr>
              <a:noFill/>
              <a:ln>
                <a:noFill/>
              </a:ln>
              <a:effectLst/>
            </c:spPr>
            <c:txPr>
              <a:bodyPr/>
              <a:lstStyle/>
              <a:p>
                <a:pPr>
                  <a:defRPr>
                    <a:solidFill>
                      <a:schemeClr val="bg1">
                        <a:lumMod val="50000"/>
                      </a:schemeClr>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'[KPIFOA (4).xls]Sheet6'!$F$5:$F$14</c:f>
              <c:strCache>
                <c:ptCount val="10"/>
                <c:pt idx="0">
                  <c:v>Antwerp</c:v>
                </c:pt>
                <c:pt idx="1">
                  <c:v>Bremenhaven</c:v>
                </c:pt>
                <c:pt idx="2">
                  <c:v>Houston (TX)</c:v>
                </c:pt>
                <c:pt idx="3">
                  <c:v>Singapore</c:v>
                </c:pt>
                <c:pt idx="4">
                  <c:v>St. Petersburg</c:v>
                </c:pt>
                <c:pt idx="5">
                  <c:v>Rotterdam Ports</c:v>
                </c:pt>
                <c:pt idx="6">
                  <c:v>Long Beach (CA)</c:v>
                </c:pt>
                <c:pt idx="7">
                  <c:v>Algeciras</c:v>
                </c:pt>
                <c:pt idx="8">
                  <c:v>Piraeus Ports</c:v>
                </c:pt>
                <c:pt idx="9">
                  <c:v>Las Palmas</c:v>
                </c:pt>
              </c:strCache>
            </c:strRef>
          </c:cat>
          <c:val>
            <c:numRef>
              <c:f>'[KPIFOA (4).xls]Sheet6'!$G$5:$G$14</c:f>
              <c:numCache>
                <c:formatCode>0%</c:formatCode>
                <c:ptCount val="10"/>
                <c:pt idx="0">
                  <c:v>0.96126760563380287</c:v>
                </c:pt>
                <c:pt idx="1">
                  <c:v>0.956989247311828</c:v>
                </c:pt>
                <c:pt idx="2">
                  <c:v>0.91596638655462181</c:v>
                </c:pt>
                <c:pt idx="3">
                  <c:v>0.956989247311828</c:v>
                </c:pt>
                <c:pt idx="4">
                  <c:v>0.97499999999999998</c:v>
                </c:pt>
                <c:pt idx="5">
                  <c:v>0.97222222222222221</c:v>
                </c:pt>
                <c:pt idx="6">
                  <c:v>0.95454545454545459</c:v>
                </c:pt>
                <c:pt idx="7">
                  <c:v>0.95081967213114749</c:v>
                </c:pt>
                <c:pt idx="8">
                  <c:v>0.96551724137931039</c:v>
                </c:pt>
                <c:pt idx="9">
                  <c:v>0.96551724137931039</c:v>
                </c:pt>
              </c:numCache>
            </c:numRef>
          </c:val>
          <c:extLst>
            <c:ext xmlns:c16="http://schemas.microsoft.com/office/drawing/2014/chart" uri="{C3380CC4-5D6E-409C-BE32-E72D297353CC}">
              <c16:uniqueId val="{00000000-70AF-47C2-A83A-CCB8883F681D}"/>
            </c:ext>
          </c:extLst>
        </c:ser>
        <c:ser>
          <c:idx val="1"/>
          <c:order val="1"/>
          <c:tx>
            <c:strRef>
              <c:f>'[KPIFOA (4).xls]Sheet6'!$H$4</c:f>
              <c:strCache>
                <c:ptCount val="1"/>
                <c:pt idx="0">
                  <c:v>Off-Spec</c:v>
                </c:pt>
              </c:strCache>
            </c:strRef>
          </c:tx>
          <c:spPr>
            <a:solidFill>
              <a:srgbClr val="FF706D"/>
            </a:solidFill>
          </c:spPr>
          <c:invertIfNegative val="0"/>
          <c:dLbls>
            <c:spPr>
              <a:solidFill>
                <a:srgbClr val="FF706D"/>
              </a:solidFill>
            </c:spPr>
            <c:txPr>
              <a:bodyPr/>
              <a:lstStyle/>
              <a:p>
                <a:pPr>
                  <a:defRPr>
                    <a:solidFill>
                      <a:schemeClr val="bg1">
                        <a:lumMod val="50000"/>
                      </a:schemeClr>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'[KPIFOA (4).xls]Sheet6'!$F$5:$F$14</c:f>
              <c:strCache>
                <c:ptCount val="10"/>
                <c:pt idx="0">
                  <c:v>Antwerp</c:v>
                </c:pt>
                <c:pt idx="1">
                  <c:v>Bremenhaven</c:v>
                </c:pt>
                <c:pt idx="2">
                  <c:v>Houston (TX)</c:v>
                </c:pt>
                <c:pt idx="3">
                  <c:v>Singapore</c:v>
                </c:pt>
                <c:pt idx="4">
                  <c:v>St. Petersburg</c:v>
                </c:pt>
                <c:pt idx="5">
                  <c:v>Rotterdam Ports</c:v>
                </c:pt>
                <c:pt idx="6">
                  <c:v>Long Beach (CA)</c:v>
                </c:pt>
                <c:pt idx="7">
                  <c:v>Algeciras</c:v>
                </c:pt>
                <c:pt idx="8">
                  <c:v>Piraeus Ports</c:v>
                </c:pt>
                <c:pt idx="9">
                  <c:v>Las Palmas</c:v>
                </c:pt>
              </c:strCache>
            </c:strRef>
          </c:cat>
          <c:val>
            <c:numRef>
              <c:f>'[KPIFOA (4).xls]Sheet6'!$H$5:$H$14</c:f>
              <c:numCache>
                <c:formatCode>0%</c:formatCode>
                <c:ptCount val="10"/>
                <c:pt idx="0">
                  <c:v>3.8732394366197131E-2</c:v>
                </c:pt>
                <c:pt idx="1">
                  <c:v>4.3010752688172005E-2</c:v>
                </c:pt>
                <c:pt idx="2">
                  <c:v>8.4033613445378186E-2</c:v>
                </c:pt>
                <c:pt idx="3">
                  <c:v>4.3010752688172005E-2</c:v>
                </c:pt>
                <c:pt idx="4">
                  <c:v>2.5000000000000022E-2</c:v>
                </c:pt>
                <c:pt idx="5">
                  <c:v>2.777777777777779E-2</c:v>
                </c:pt>
                <c:pt idx="6">
                  <c:v>4.5454545454545414E-2</c:v>
                </c:pt>
                <c:pt idx="7">
                  <c:v>4.9180327868852514E-2</c:v>
                </c:pt>
                <c:pt idx="8">
                  <c:v>3.4482758620689613E-2</c:v>
                </c:pt>
                <c:pt idx="9">
                  <c:v>3.4482758620689613E-2</c:v>
                </c:pt>
              </c:numCache>
            </c:numRef>
          </c:val>
          <c:extLst>
            <c:ext xmlns:c16="http://schemas.microsoft.com/office/drawing/2014/chart" uri="{C3380CC4-5D6E-409C-BE32-E72D297353CC}">
              <c16:uniqueId val="{00000001-70AF-47C2-A83A-CCB8883F681D}"/>
            </c:ext>
          </c:extLst>
        </c:ser>
        <c:dLbls>
          <c:showLegendKey val="0"/>
          <c:showVal val="0"/>
          <c:showCatName val="0"/>
          <c:showSerName val="0"/>
          <c:showPercent val="0"/>
          <c:showBubbleSize val="0"/>
        </c:dLbls>
        <c:gapWidth val="150"/>
        <c:overlap val="100"/>
        <c:axId val="108428800"/>
        <c:axId val="94093312"/>
      </c:barChart>
      <c:catAx>
        <c:axId val="108428800"/>
        <c:scaling>
          <c:orientation val="minMax"/>
        </c:scaling>
        <c:delete val="0"/>
        <c:axPos val="b"/>
        <c:numFmt formatCode="General" sourceLinked="0"/>
        <c:majorTickMark val="out"/>
        <c:minorTickMark val="none"/>
        <c:tickLblPos val="nextTo"/>
        <c:txPr>
          <a:bodyPr/>
          <a:lstStyle/>
          <a:p>
            <a:pPr>
              <a:defRPr>
                <a:solidFill>
                  <a:schemeClr val="bg1">
                    <a:lumMod val="50000"/>
                  </a:schemeClr>
                </a:solidFill>
              </a:defRPr>
            </a:pPr>
            <a:endParaRPr lang="en-US"/>
          </a:p>
        </c:txPr>
        <c:crossAx val="94093312"/>
        <c:crosses val="autoZero"/>
        <c:auto val="1"/>
        <c:lblAlgn val="ctr"/>
        <c:lblOffset val="100"/>
        <c:noMultiLvlLbl val="0"/>
      </c:catAx>
      <c:valAx>
        <c:axId val="94093312"/>
        <c:scaling>
          <c:orientation val="minMax"/>
          <c:max val="1"/>
          <c:min val="0"/>
        </c:scaling>
        <c:delete val="0"/>
        <c:axPos val="l"/>
        <c:majorGridlines/>
        <c:numFmt formatCode="0%" sourceLinked="1"/>
        <c:majorTickMark val="out"/>
        <c:minorTickMark val="none"/>
        <c:tickLblPos val="nextTo"/>
        <c:txPr>
          <a:bodyPr/>
          <a:lstStyle/>
          <a:p>
            <a:pPr>
              <a:defRPr>
                <a:solidFill>
                  <a:schemeClr val="bg1">
                    <a:lumMod val="50000"/>
                  </a:schemeClr>
                </a:solidFill>
              </a:defRPr>
            </a:pPr>
            <a:endParaRPr lang="en-US"/>
          </a:p>
        </c:txPr>
        <c:crossAx val="108428800"/>
        <c:crosses val="autoZero"/>
        <c:crossBetween val="between"/>
        <c:majorUnit val="0.1"/>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[International Seaways Annual FO Report.xls]CSV KPIs!PivotTable6</c:name>
    <c:fmtId val="-1"/>
  </c:pivotSource>
  <c:chart>
    <c:title>
      <c:tx>
        <c:rich>
          <a:bodyPr/>
          <a:lstStyle/>
          <a:p>
            <a:pPr>
              <a:defRPr sz="1200">
                <a:solidFill>
                  <a:schemeClr val="bg1">
                    <a:lumMod val="50000"/>
                  </a:schemeClr>
                </a:solidFill>
              </a:defRPr>
            </a:pPr>
            <a:r>
              <a:rPr lang="en-US" sz="1200">
                <a:solidFill>
                  <a:schemeClr val="bg1">
                    <a:lumMod val="50000"/>
                  </a:schemeClr>
                </a:solidFill>
              </a:rPr>
              <a:t>Off-Spec Samples Causes</a:t>
            </a:r>
          </a:p>
        </c:rich>
      </c:tx>
      <c:overlay val="0"/>
    </c:title>
    <c:autoTitleDeleted val="0"/>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pivotFmt>
      <c:pivotFmt>
        <c:idx val="5"/>
      </c:pivotFmt>
      <c:pivotFmt>
        <c:idx val="6"/>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7"/>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'CSV KPIs'!$B$52</c:f>
              <c:strCache>
                <c:ptCount val="1"/>
                <c:pt idx="0">
                  <c:v>Total</c:v>
                </c:pt>
              </c:strCache>
            </c:strRef>
          </c:tx>
          <c:dPt>
            <c:idx val="0"/>
            <c:bubble3D val="0"/>
            <c:extLst>
              <c:ext xmlns:c16="http://schemas.microsoft.com/office/drawing/2014/chart" uri="{C3380CC4-5D6E-409C-BE32-E72D297353CC}">
                <c16:uniqueId val="{00000000-8162-41E8-9F4A-F005BE84A9BB}"/>
              </c:ext>
            </c:extLst>
          </c:dPt>
          <c:dPt>
            <c:idx val="1"/>
            <c:bubble3D val="0"/>
            <c:extLst>
              <c:ext xmlns:c16="http://schemas.microsoft.com/office/drawing/2014/chart" uri="{C3380CC4-5D6E-409C-BE32-E72D297353CC}">
                <c16:uniqueId val="{00000001-8162-41E8-9F4A-F005BE84A9BB}"/>
              </c:ext>
            </c:extLst>
          </c:dPt>
          <c:dPt>
            <c:idx val="2"/>
            <c:bubble3D val="0"/>
            <c:extLst>
              <c:ext xmlns:c16="http://schemas.microsoft.com/office/drawing/2014/chart" uri="{C3380CC4-5D6E-409C-BE32-E72D297353CC}">
                <c16:uniqueId val="{00000002-8162-41E8-9F4A-F005BE84A9BB}"/>
              </c:ext>
            </c:extLst>
          </c:dPt>
          <c:dPt>
            <c:idx val="3"/>
            <c:bubble3D val="0"/>
            <c:extLst>
              <c:ext xmlns:c16="http://schemas.microsoft.com/office/drawing/2014/chart" uri="{C3380CC4-5D6E-409C-BE32-E72D297353CC}">
                <c16:uniqueId val="{00000003-8162-41E8-9F4A-F005BE84A9BB}"/>
              </c:ext>
            </c:extLst>
          </c:dPt>
          <c:dPt>
            <c:idx val="4"/>
            <c:bubble3D val="0"/>
            <c:extLst>
              <c:ext xmlns:c16="http://schemas.microsoft.com/office/drawing/2014/chart" uri="{C3380CC4-5D6E-409C-BE32-E72D297353CC}">
                <c16:uniqueId val="{00000004-8162-41E8-9F4A-F005BE84A9BB}"/>
              </c:ext>
            </c:extLst>
          </c:dPt>
          <c:dLbls>
            <c:dLbl>
              <c:idx val="0"/>
              <c:layout>
                <c:manualLayout>
                  <c:x val="0.26610273715785526"/>
                  <c:y val="4.91755653830942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162-41E8-9F4A-F005BE84A9BB}"/>
                </c:ext>
              </c:extLst>
            </c:dLbl>
            <c:dLbl>
              <c:idx val="1"/>
              <c:layout>
                <c:manualLayout>
                  <c:x val="5.1713235845519311E-2"/>
                  <c:y val="0.1755125301118182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62-41E8-9F4A-F005BE84A9BB}"/>
                </c:ext>
              </c:extLst>
            </c:dLbl>
            <c:spPr>
              <a:noFill/>
              <a:ln>
                <a:noFill/>
              </a:ln>
              <a:effectLst/>
            </c:spPr>
            <c:txPr>
              <a:bodyPr/>
              <a:lstStyle/>
              <a:p>
                <a:pPr>
                  <a:defRPr sz="800">
                    <a:solidFill>
                      <a:schemeClr val="bg1">
                        <a:lumMod val="50000"/>
                      </a:schemeClr>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'CSV KPIs'!$A$53:$A$57</c:f>
              <c:strCache>
                <c:ptCount val="5"/>
                <c:pt idx="0">
                  <c:v>Density at 15°C</c:v>
                </c:pt>
                <c:pt idx="1">
                  <c:v>Kinematic Viscosity at 50°C</c:v>
                </c:pt>
                <c:pt idx="2">
                  <c:v>Pour Point</c:v>
                </c:pt>
                <c:pt idx="3">
                  <c:v>Sodium</c:v>
                </c:pt>
                <c:pt idx="4">
                  <c:v>Water</c:v>
                </c:pt>
              </c:strCache>
            </c:strRef>
          </c:cat>
          <c:val>
            <c:numRef>
              <c:f>'CSV KPIs'!$B$53:$B$57</c:f>
              <c:numCache>
                <c:formatCode>General</c:formatCode>
                <c:ptCount val="5"/>
                <c:pt idx="0">
                  <c:v>1</c:v>
                </c:pt>
                <c:pt idx="1">
                  <c:v>1</c:v>
                </c:pt>
                <c:pt idx="2">
                  <c:v>2</c:v>
                </c:pt>
                <c:pt idx="3">
                  <c:v>1</c:v>
                </c:pt>
                <c:pt idx="4">
                  <c:v>4</c:v>
                </c:pt>
              </c:numCache>
            </c:numRef>
          </c:val>
          <c:extLst>
            <c:ext xmlns:c16="http://schemas.microsoft.com/office/drawing/2014/chart" uri="{C3380CC4-5D6E-409C-BE32-E72D297353CC}">
              <c16:uniqueId val="{00000005-8162-41E8-9F4A-F005BE84A9BB}"/>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50DD3-A6F0-47FD-AA40-718C22A689E9}" type="doc">
      <dgm:prSet loTypeId="urn:microsoft.com/office/officeart/2005/8/layout/cycle8" loCatId="cycle" qsTypeId="urn:microsoft.com/office/officeart/2005/8/quickstyle/simple1" qsCatId="simple" csTypeId="urn:microsoft.com/office/officeart/2005/8/colors/accent0_3" csCatId="mainScheme" phldr="1"/>
      <dgm:spPr/>
    </dgm:pt>
    <dgm:pt modelId="{C3091278-37F5-423A-B9A9-50C63216C265}">
      <dgm:prSet phldrT="[Text]"/>
      <dgm:spPr>
        <a:noFill/>
        <a:ln>
          <a:noFill/>
        </a:ln>
      </dgm:spPr>
      <dgm:t>
        <a:bodyPr/>
        <a:lstStyle/>
        <a:p>
          <a:endParaRPr lang="en-GB" dirty="0"/>
        </a:p>
      </dgm:t>
    </dgm:pt>
    <dgm:pt modelId="{FF5AF3F6-B63C-4E4F-B83F-80EFEB01F711}" type="parTrans" cxnId="{F233E7E1-AAF4-4F74-9BC7-8DDA3C764B18}">
      <dgm:prSet/>
      <dgm:spPr/>
      <dgm:t>
        <a:bodyPr/>
        <a:lstStyle/>
        <a:p>
          <a:endParaRPr lang="en-GB"/>
        </a:p>
      </dgm:t>
    </dgm:pt>
    <dgm:pt modelId="{EA015ABE-E2EB-4923-9F2B-5C233E0AB773}" type="sibTrans" cxnId="{F233E7E1-AAF4-4F74-9BC7-8DDA3C764B18}">
      <dgm:prSet/>
      <dgm:spPr/>
      <dgm:t>
        <a:bodyPr/>
        <a:lstStyle/>
        <a:p>
          <a:endParaRPr lang="en-GB"/>
        </a:p>
      </dgm:t>
    </dgm:pt>
    <dgm:pt modelId="{67E4579E-AA76-43C7-A404-F1FF6238B09B}">
      <dgm:prSet phldrT="[Text]"/>
      <dgm:spPr>
        <a:noFill/>
        <a:ln>
          <a:noFill/>
        </a:ln>
      </dgm:spPr>
      <dgm:t>
        <a:bodyPr/>
        <a:lstStyle/>
        <a:p>
          <a:endParaRPr lang="en-GB" dirty="0"/>
        </a:p>
      </dgm:t>
    </dgm:pt>
    <dgm:pt modelId="{2DEF46CC-13FF-451D-83E4-FEBEAA6DFD18}" type="parTrans" cxnId="{03E0891F-527C-4015-AAFC-E1AF52855562}">
      <dgm:prSet/>
      <dgm:spPr/>
      <dgm:t>
        <a:bodyPr/>
        <a:lstStyle/>
        <a:p>
          <a:endParaRPr lang="en-GB"/>
        </a:p>
      </dgm:t>
    </dgm:pt>
    <dgm:pt modelId="{5E47B005-D78A-4BD5-89AE-04A9FBCF6A37}" type="sibTrans" cxnId="{03E0891F-527C-4015-AAFC-E1AF52855562}">
      <dgm:prSet/>
      <dgm:spPr/>
      <dgm:t>
        <a:bodyPr/>
        <a:lstStyle/>
        <a:p>
          <a:endParaRPr lang="en-GB"/>
        </a:p>
      </dgm:t>
    </dgm:pt>
    <dgm:pt modelId="{BFC2A2CD-24AB-4D96-B2A9-1734A0D6C828}">
      <dgm:prSet phldrT="[Text]"/>
      <dgm:spPr>
        <a:noFill/>
        <a:ln>
          <a:noFill/>
        </a:ln>
      </dgm:spPr>
      <dgm:t>
        <a:bodyPr/>
        <a:lstStyle/>
        <a:p>
          <a:endParaRPr lang="en-GB" dirty="0"/>
        </a:p>
      </dgm:t>
    </dgm:pt>
    <dgm:pt modelId="{F5BDC449-5A27-4749-BE57-7598A33F4C89}" type="parTrans" cxnId="{D6943C03-16DE-4D31-BE80-6B267D4E969E}">
      <dgm:prSet/>
      <dgm:spPr/>
      <dgm:t>
        <a:bodyPr/>
        <a:lstStyle/>
        <a:p>
          <a:endParaRPr lang="en-GB"/>
        </a:p>
      </dgm:t>
    </dgm:pt>
    <dgm:pt modelId="{422259A8-57B6-4528-825D-849D4B4FD892}" type="sibTrans" cxnId="{D6943C03-16DE-4D31-BE80-6B267D4E969E}">
      <dgm:prSet/>
      <dgm:spPr/>
      <dgm:t>
        <a:bodyPr/>
        <a:lstStyle/>
        <a:p>
          <a:endParaRPr lang="en-GB"/>
        </a:p>
      </dgm:t>
    </dgm:pt>
    <dgm:pt modelId="{F9E3006F-0029-4302-B288-CA6553BC18BE}">
      <dgm:prSet phldrT="[Text]"/>
      <dgm:spPr>
        <a:noFill/>
        <a:ln>
          <a:noFill/>
        </a:ln>
      </dgm:spPr>
      <dgm:t>
        <a:bodyPr/>
        <a:lstStyle/>
        <a:p>
          <a:endParaRPr lang="en-GB" dirty="0"/>
        </a:p>
      </dgm:t>
    </dgm:pt>
    <dgm:pt modelId="{76AA91C0-2214-4CBE-A431-D80137A24D51}" type="sibTrans" cxnId="{6625ED35-950E-4F09-8680-2AC083F7A015}">
      <dgm:prSet/>
      <dgm:spPr/>
      <dgm:t>
        <a:bodyPr/>
        <a:lstStyle/>
        <a:p>
          <a:endParaRPr lang="en-GB"/>
        </a:p>
      </dgm:t>
    </dgm:pt>
    <dgm:pt modelId="{B718C197-7B07-4BED-95F2-FBA4200EADD8}" type="parTrans" cxnId="{6625ED35-950E-4F09-8680-2AC083F7A015}">
      <dgm:prSet/>
      <dgm:spPr/>
      <dgm:t>
        <a:bodyPr/>
        <a:lstStyle/>
        <a:p>
          <a:endParaRPr lang="en-GB"/>
        </a:p>
      </dgm:t>
    </dgm:pt>
    <dgm:pt modelId="{4665525A-0DCF-4CE1-8942-21777665CCF2}" type="pres">
      <dgm:prSet presAssocID="{CA450DD3-A6F0-47FD-AA40-718C22A689E9}" presName="compositeShape" presStyleCnt="0">
        <dgm:presLayoutVars>
          <dgm:chMax val="7"/>
          <dgm:dir/>
          <dgm:resizeHandles val="exact"/>
        </dgm:presLayoutVars>
      </dgm:prSet>
      <dgm:spPr/>
    </dgm:pt>
    <dgm:pt modelId="{B75EED8B-19A1-4C1E-A0AC-2DEE91798020}" type="pres">
      <dgm:prSet presAssocID="{CA450DD3-A6F0-47FD-AA40-718C22A689E9}" presName="wedge1" presStyleLbl="node1" presStyleIdx="0" presStyleCnt="4"/>
      <dgm:spPr/>
      <dgm:t>
        <a:bodyPr/>
        <a:lstStyle/>
        <a:p>
          <a:endParaRPr lang="en-GB"/>
        </a:p>
      </dgm:t>
    </dgm:pt>
    <dgm:pt modelId="{5F6FE368-05FC-43CB-914E-6AFCE3620D83}" type="pres">
      <dgm:prSet presAssocID="{CA450DD3-A6F0-47FD-AA40-718C22A689E9}" presName="dummy1a" presStyleCnt="0"/>
      <dgm:spPr/>
    </dgm:pt>
    <dgm:pt modelId="{405DF728-4900-4032-BE9A-0F337E0985AB}" type="pres">
      <dgm:prSet presAssocID="{CA450DD3-A6F0-47FD-AA40-718C22A689E9}" presName="dummy1b" presStyleCnt="0"/>
      <dgm:spPr/>
    </dgm:pt>
    <dgm:pt modelId="{44C378A4-0AAC-412E-9D2A-4AF8920624B3}" type="pres">
      <dgm:prSet presAssocID="{CA450DD3-A6F0-47FD-AA40-718C22A689E9}" presName="wedge1Tx" presStyleLbl="node1" presStyleIdx="0" presStyleCnt="4">
        <dgm:presLayoutVars>
          <dgm:chMax val="0"/>
          <dgm:chPref val="0"/>
          <dgm:bulletEnabled val="1"/>
        </dgm:presLayoutVars>
      </dgm:prSet>
      <dgm:spPr/>
      <dgm:t>
        <a:bodyPr/>
        <a:lstStyle/>
        <a:p>
          <a:endParaRPr lang="en-GB"/>
        </a:p>
      </dgm:t>
    </dgm:pt>
    <dgm:pt modelId="{91A6825A-28AB-4FCD-93FD-EAE134859A34}" type="pres">
      <dgm:prSet presAssocID="{CA450DD3-A6F0-47FD-AA40-718C22A689E9}" presName="wedge2" presStyleLbl="node1" presStyleIdx="1" presStyleCnt="4"/>
      <dgm:spPr/>
      <dgm:t>
        <a:bodyPr/>
        <a:lstStyle/>
        <a:p>
          <a:endParaRPr lang="en-GB"/>
        </a:p>
      </dgm:t>
    </dgm:pt>
    <dgm:pt modelId="{1503FB7B-3716-48EE-AAB2-473CB19DBC73}" type="pres">
      <dgm:prSet presAssocID="{CA450DD3-A6F0-47FD-AA40-718C22A689E9}" presName="dummy2a" presStyleCnt="0"/>
      <dgm:spPr/>
    </dgm:pt>
    <dgm:pt modelId="{444F5A27-A0FB-4424-8163-23FBCB054132}" type="pres">
      <dgm:prSet presAssocID="{CA450DD3-A6F0-47FD-AA40-718C22A689E9}" presName="dummy2b" presStyleCnt="0"/>
      <dgm:spPr/>
    </dgm:pt>
    <dgm:pt modelId="{5026BE18-2713-4909-85FE-E1E3B91A44CF}" type="pres">
      <dgm:prSet presAssocID="{CA450DD3-A6F0-47FD-AA40-718C22A689E9}" presName="wedge2Tx" presStyleLbl="node1" presStyleIdx="1" presStyleCnt="4">
        <dgm:presLayoutVars>
          <dgm:chMax val="0"/>
          <dgm:chPref val="0"/>
          <dgm:bulletEnabled val="1"/>
        </dgm:presLayoutVars>
      </dgm:prSet>
      <dgm:spPr/>
      <dgm:t>
        <a:bodyPr/>
        <a:lstStyle/>
        <a:p>
          <a:endParaRPr lang="en-GB"/>
        </a:p>
      </dgm:t>
    </dgm:pt>
    <dgm:pt modelId="{92AD499E-5FC8-4385-928A-C83639648DE6}" type="pres">
      <dgm:prSet presAssocID="{CA450DD3-A6F0-47FD-AA40-718C22A689E9}" presName="wedge3" presStyleLbl="node1" presStyleIdx="2" presStyleCnt="4"/>
      <dgm:spPr/>
      <dgm:t>
        <a:bodyPr/>
        <a:lstStyle/>
        <a:p>
          <a:endParaRPr lang="en-GB"/>
        </a:p>
      </dgm:t>
    </dgm:pt>
    <dgm:pt modelId="{3FDBFF80-4C7F-4A83-B47A-DDAF81B9D195}" type="pres">
      <dgm:prSet presAssocID="{CA450DD3-A6F0-47FD-AA40-718C22A689E9}" presName="dummy3a" presStyleCnt="0"/>
      <dgm:spPr/>
    </dgm:pt>
    <dgm:pt modelId="{B9F98F7A-42F3-4465-AEDB-E02692D0110F}" type="pres">
      <dgm:prSet presAssocID="{CA450DD3-A6F0-47FD-AA40-718C22A689E9}" presName="dummy3b" presStyleCnt="0"/>
      <dgm:spPr/>
    </dgm:pt>
    <dgm:pt modelId="{2912CFD5-4990-4978-946C-7366204DDDF8}" type="pres">
      <dgm:prSet presAssocID="{CA450DD3-A6F0-47FD-AA40-718C22A689E9}" presName="wedge3Tx" presStyleLbl="node1" presStyleIdx="2" presStyleCnt="4">
        <dgm:presLayoutVars>
          <dgm:chMax val="0"/>
          <dgm:chPref val="0"/>
          <dgm:bulletEnabled val="1"/>
        </dgm:presLayoutVars>
      </dgm:prSet>
      <dgm:spPr/>
      <dgm:t>
        <a:bodyPr/>
        <a:lstStyle/>
        <a:p>
          <a:endParaRPr lang="en-GB"/>
        </a:p>
      </dgm:t>
    </dgm:pt>
    <dgm:pt modelId="{91DFA391-D350-4A4D-8D2F-20389E02A8EE}" type="pres">
      <dgm:prSet presAssocID="{CA450DD3-A6F0-47FD-AA40-718C22A689E9}" presName="wedge4" presStyleLbl="node1" presStyleIdx="3" presStyleCnt="4"/>
      <dgm:spPr/>
      <dgm:t>
        <a:bodyPr/>
        <a:lstStyle/>
        <a:p>
          <a:endParaRPr lang="en-GB"/>
        </a:p>
      </dgm:t>
    </dgm:pt>
    <dgm:pt modelId="{4C3901C2-08EC-48F2-9A47-7F152EB55852}" type="pres">
      <dgm:prSet presAssocID="{CA450DD3-A6F0-47FD-AA40-718C22A689E9}" presName="dummy4a" presStyleCnt="0"/>
      <dgm:spPr/>
    </dgm:pt>
    <dgm:pt modelId="{1A1234A7-5C2E-47B9-8B66-DB60A70A5A5A}" type="pres">
      <dgm:prSet presAssocID="{CA450DD3-A6F0-47FD-AA40-718C22A689E9}" presName="dummy4b" presStyleCnt="0"/>
      <dgm:spPr/>
    </dgm:pt>
    <dgm:pt modelId="{AF843544-786F-49EA-A990-D66B023AB237}" type="pres">
      <dgm:prSet presAssocID="{CA450DD3-A6F0-47FD-AA40-718C22A689E9}" presName="wedge4Tx" presStyleLbl="node1" presStyleIdx="3" presStyleCnt="4">
        <dgm:presLayoutVars>
          <dgm:chMax val="0"/>
          <dgm:chPref val="0"/>
          <dgm:bulletEnabled val="1"/>
        </dgm:presLayoutVars>
      </dgm:prSet>
      <dgm:spPr/>
      <dgm:t>
        <a:bodyPr/>
        <a:lstStyle/>
        <a:p>
          <a:endParaRPr lang="en-GB"/>
        </a:p>
      </dgm:t>
    </dgm:pt>
    <dgm:pt modelId="{A10E1212-5CD3-4C3E-A3F9-6E11413D694E}" type="pres">
      <dgm:prSet presAssocID="{EA015ABE-E2EB-4923-9F2B-5C233E0AB773}" presName="arrowWedge1" presStyleLbl="fgSibTrans2D1" presStyleIdx="0" presStyleCnt="4"/>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dgm:spPr>
    </dgm:pt>
    <dgm:pt modelId="{56466A99-0652-4DA8-9103-7D24E1239192}" type="pres">
      <dgm:prSet presAssocID="{76AA91C0-2214-4CBE-A431-D80137A24D51}" presName="arrowWedge2" presStyleLbl="fgSibTrans2D1" presStyleIdx="1" presStyleCnt="4"/>
      <dgm:sp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dgm:spPr>
    </dgm:pt>
    <dgm:pt modelId="{35298792-BB9A-44E0-9F7A-5F6AD79841CB}" type="pres">
      <dgm:prSet presAssocID="{5E47B005-D78A-4BD5-89AE-04A9FBCF6A37}" presName="arrowWedge3" presStyleLbl="fgSibTrans2D1" presStyleIdx="2" presStyleCnt="4"/>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dgm:spPr>
    </dgm:pt>
    <dgm:pt modelId="{F7D51B41-9018-433E-A7E5-56338018A876}" type="pres">
      <dgm:prSet presAssocID="{422259A8-57B6-4528-825D-849D4B4FD892}" presName="arrowWedge4" presStyleLbl="fgSibTrans2D1" presStyleIdx="3" presStyleCnt="4">
        <dgm:style>
          <a:lnRef idx="2">
            <a:schemeClr val="accent2"/>
          </a:lnRef>
          <a:fillRef idx="1">
            <a:schemeClr val="lt1"/>
          </a:fillRef>
          <a:effectRef idx="0">
            <a:schemeClr val="accent2"/>
          </a:effectRef>
          <a:fontRef idx="minor">
            <a:schemeClr val="dk1"/>
          </a:fontRef>
        </dgm:style>
      </dgm:prSet>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dgm:spPr>
    </dgm:pt>
  </dgm:ptLst>
  <dgm:cxnLst>
    <dgm:cxn modelId="{5D1F47FD-CD37-4FE7-9934-EA1D0FC0FBEB}" type="presOf" srcId="{BFC2A2CD-24AB-4D96-B2A9-1734A0D6C828}" destId="{AF843544-786F-49EA-A990-D66B023AB237}" srcOrd="1" destOrd="0" presId="urn:microsoft.com/office/officeart/2005/8/layout/cycle8"/>
    <dgm:cxn modelId="{F233E7E1-AAF4-4F74-9BC7-8DDA3C764B18}" srcId="{CA450DD3-A6F0-47FD-AA40-718C22A689E9}" destId="{C3091278-37F5-423A-B9A9-50C63216C265}" srcOrd="0" destOrd="0" parTransId="{FF5AF3F6-B63C-4E4F-B83F-80EFEB01F711}" sibTransId="{EA015ABE-E2EB-4923-9F2B-5C233E0AB773}"/>
    <dgm:cxn modelId="{868DB4E8-473A-45FB-9E32-4100F9268557}" type="presOf" srcId="{67E4579E-AA76-43C7-A404-F1FF6238B09B}" destId="{92AD499E-5FC8-4385-928A-C83639648DE6}" srcOrd="0" destOrd="0" presId="urn:microsoft.com/office/officeart/2005/8/layout/cycle8"/>
    <dgm:cxn modelId="{D6943C03-16DE-4D31-BE80-6B267D4E969E}" srcId="{CA450DD3-A6F0-47FD-AA40-718C22A689E9}" destId="{BFC2A2CD-24AB-4D96-B2A9-1734A0D6C828}" srcOrd="3" destOrd="0" parTransId="{F5BDC449-5A27-4749-BE57-7598A33F4C89}" sibTransId="{422259A8-57B6-4528-825D-849D4B4FD892}"/>
    <dgm:cxn modelId="{03E0891F-527C-4015-AAFC-E1AF52855562}" srcId="{CA450DD3-A6F0-47FD-AA40-718C22A689E9}" destId="{67E4579E-AA76-43C7-A404-F1FF6238B09B}" srcOrd="2" destOrd="0" parTransId="{2DEF46CC-13FF-451D-83E4-FEBEAA6DFD18}" sibTransId="{5E47B005-D78A-4BD5-89AE-04A9FBCF6A37}"/>
    <dgm:cxn modelId="{6625ED35-950E-4F09-8680-2AC083F7A015}" srcId="{CA450DD3-A6F0-47FD-AA40-718C22A689E9}" destId="{F9E3006F-0029-4302-B288-CA6553BC18BE}" srcOrd="1" destOrd="0" parTransId="{B718C197-7B07-4BED-95F2-FBA4200EADD8}" sibTransId="{76AA91C0-2214-4CBE-A431-D80137A24D51}"/>
    <dgm:cxn modelId="{DA7763A2-ADCB-4FFF-920A-C5319B676508}" type="presOf" srcId="{BFC2A2CD-24AB-4D96-B2A9-1734A0D6C828}" destId="{91DFA391-D350-4A4D-8D2F-20389E02A8EE}" srcOrd="0" destOrd="0" presId="urn:microsoft.com/office/officeart/2005/8/layout/cycle8"/>
    <dgm:cxn modelId="{735D0319-FE9E-4E8D-9B70-C5C7489F4124}" type="presOf" srcId="{C3091278-37F5-423A-B9A9-50C63216C265}" destId="{44C378A4-0AAC-412E-9D2A-4AF8920624B3}" srcOrd="1" destOrd="0" presId="urn:microsoft.com/office/officeart/2005/8/layout/cycle8"/>
    <dgm:cxn modelId="{4EDB1550-6827-4486-A501-584A748067BB}" type="presOf" srcId="{67E4579E-AA76-43C7-A404-F1FF6238B09B}" destId="{2912CFD5-4990-4978-946C-7366204DDDF8}" srcOrd="1" destOrd="0" presId="urn:microsoft.com/office/officeart/2005/8/layout/cycle8"/>
    <dgm:cxn modelId="{B535D4EA-8DCC-431C-B94C-D9ACBF238B12}" type="presOf" srcId="{C3091278-37F5-423A-B9A9-50C63216C265}" destId="{B75EED8B-19A1-4C1E-A0AC-2DEE91798020}" srcOrd="0" destOrd="0" presId="urn:microsoft.com/office/officeart/2005/8/layout/cycle8"/>
    <dgm:cxn modelId="{7B9E4B16-F5DC-4DA2-9475-8F1FF2997B91}" type="presOf" srcId="{CA450DD3-A6F0-47FD-AA40-718C22A689E9}" destId="{4665525A-0DCF-4CE1-8942-21777665CCF2}" srcOrd="0" destOrd="0" presId="urn:microsoft.com/office/officeart/2005/8/layout/cycle8"/>
    <dgm:cxn modelId="{A3DF07D1-F49A-4145-BD2C-11B60E07AC82}" type="presOf" srcId="{F9E3006F-0029-4302-B288-CA6553BC18BE}" destId="{91A6825A-28AB-4FCD-93FD-EAE134859A34}" srcOrd="0" destOrd="0" presId="urn:microsoft.com/office/officeart/2005/8/layout/cycle8"/>
    <dgm:cxn modelId="{898AE25C-53C3-495E-9000-5D0F8C216092}" type="presOf" srcId="{F9E3006F-0029-4302-B288-CA6553BC18BE}" destId="{5026BE18-2713-4909-85FE-E1E3B91A44CF}" srcOrd="1" destOrd="0" presId="urn:microsoft.com/office/officeart/2005/8/layout/cycle8"/>
    <dgm:cxn modelId="{5A6AF2EE-743F-4A29-9C5B-CDC76532454D}" type="presParOf" srcId="{4665525A-0DCF-4CE1-8942-21777665CCF2}" destId="{B75EED8B-19A1-4C1E-A0AC-2DEE91798020}" srcOrd="0" destOrd="0" presId="urn:microsoft.com/office/officeart/2005/8/layout/cycle8"/>
    <dgm:cxn modelId="{4F4FEAF5-5837-4755-A82C-3D230D557C14}" type="presParOf" srcId="{4665525A-0DCF-4CE1-8942-21777665CCF2}" destId="{5F6FE368-05FC-43CB-914E-6AFCE3620D83}" srcOrd="1" destOrd="0" presId="urn:microsoft.com/office/officeart/2005/8/layout/cycle8"/>
    <dgm:cxn modelId="{FEE8BE9A-63B3-42BF-A2FA-A433C7A10E03}" type="presParOf" srcId="{4665525A-0DCF-4CE1-8942-21777665CCF2}" destId="{405DF728-4900-4032-BE9A-0F337E0985AB}" srcOrd="2" destOrd="0" presId="urn:microsoft.com/office/officeart/2005/8/layout/cycle8"/>
    <dgm:cxn modelId="{F040F1D2-BA20-4595-B9B3-9C7241121340}" type="presParOf" srcId="{4665525A-0DCF-4CE1-8942-21777665CCF2}" destId="{44C378A4-0AAC-412E-9D2A-4AF8920624B3}" srcOrd="3" destOrd="0" presId="urn:microsoft.com/office/officeart/2005/8/layout/cycle8"/>
    <dgm:cxn modelId="{A387779C-6BAF-4547-9D40-EB8292398650}" type="presParOf" srcId="{4665525A-0DCF-4CE1-8942-21777665CCF2}" destId="{91A6825A-28AB-4FCD-93FD-EAE134859A34}" srcOrd="4" destOrd="0" presId="urn:microsoft.com/office/officeart/2005/8/layout/cycle8"/>
    <dgm:cxn modelId="{432E7CFC-6F85-4669-BE77-99D3DB5C4D9F}" type="presParOf" srcId="{4665525A-0DCF-4CE1-8942-21777665CCF2}" destId="{1503FB7B-3716-48EE-AAB2-473CB19DBC73}" srcOrd="5" destOrd="0" presId="urn:microsoft.com/office/officeart/2005/8/layout/cycle8"/>
    <dgm:cxn modelId="{9CCD4C08-9676-4A52-87C1-AED87B04681C}" type="presParOf" srcId="{4665525A-0DCF-4CE1-8942-21777665CCF2}" destId="{444F5A27-A0FB-4424-8163-23FBCB054132}" srcOrd="6" destOrd="0" presId="urn:microsoft.com/office/officeart/2005/8/layout/cycle8"/>
    <dgm:cxn modelId="{1BD89FA6-69E8-4281-A8F8-8759C29DBF7D}" type="presParOf" srcId="{4665525A-0DCF-4CE1-8942-21777665CCF2}" destId="{5026BE18-2713-4909-85FE-E1E3B91A44CF}" srcOrd="7" destOrd="0" presId="urn:microsoft.com/office/officeart/2005/8/layout/cycle8"/>
    <dgm:cxn modelId="{ED5061B0-14C1-401D-B160-51D7D798A5EC}" type="presParOf" srcId="{4665525A-0DCF-4CE1-8942-21777665CCF2}" destId="{92AD499E-5FC8-4385-928A-C83639648DE6}" srcOrd="8" destOrd="0" presId="urn:microsoft.com/office/officeart/2005/8/layout/cycle8"/>
    <dgm:cxn modelId="{59E32980-6B1F-4A7E-A209-73E91F766795}" type="presParOf" srcId="{4665525A-0DCF-4CE1-8942-21777665CCF2}" destId="{3FDBFF80-4C7F-4A83-B47A-DDAF81B9D195}" srcOrd="9" destOrd="0" presId="urn:microsoft.com/office/officeart/2005/8/layout/cycle8"/>
    <dgm:cxn modelId="{6FA440C1-066E-429E-86F4-C03FD96D65B3}" type="presParOf" srcId="{4665525A-0DCF-4CE1-8942-21777665CCF2}" destId="{B9F98F7A-42F3-4465-AEDB-E02692D0110F}" srcOrd="10" destOrd="0" presId="urn:microsoft.com/office/officeart/2005/8/layout/cycle8"/>
    <dgm:cxn modelId="{BA50FD1D-639C-469A-A7A6-6F59AD1A6912}" type="presParOf" srcId="{4665525A-0DCF-4CE1-8942-21777665CCF2}" destId="{2912CFD5-4990-4978-946C-7366204DDDF8}" srcOrd="11" destOrd="0" presId="urn:microsoft.com/office/officeart/2005/8/layout/cycle8"/>
    <dgm:cxn modelId="{D792700A-AFAB-4177-872D-D998A7B9A148}" type="presParOf" srcId="{4665525A-0DCF-4CE1-8942-21777665CCF2}" destId="{91DFA391-D350-4A4D-8D2F-20389E02A8EE}" srcOrd="12" destOrd="0" presId="urn:microsoft.com/office/officeart/2005/8/layout/cycle8"/>
    <dgm:cxn modelId="{4C52D569-D936-4320-9FD1-F99F52B13C33}" type="presParOf" srcId="{4665525A-0DCF-4CE1-8942-21777665CCF2}" destId="{4C3901C2-08EC-48F2-9A47-7F152EB55852}" srcOrd="13" destOrd="0" presId="urn:microsoft.com/office/officeart/2005/8/layout/cycle8"/>
    <dgm:cxn modelId="{9DED8121-9224-4344-A6E9-CA6E32DB7A23}" type="presParOf" srcId="{4665525A-0DCF-4CE1-8942-21777665CCF2}" destId="{1A1234A7-5C2E-47B9-8B66-DB60A70A5A5A}" srcOrd="14" destOrd="0" presId="urn:microsoft.com/office/officeart/2005/8/layout/cycle8"/>
    <dgm:cxn modelId="{D4C0BDB2-611B-470E-A477-F80C8BC94159}" type="presParOf" srcId="{4665525A-0DCF-4CE1-8942-21777665CCF2}" destId="{AF843544-786F-49EA-A990-D66B023AB237}" srcOrd="15" destOrd="0" presId="urn:microsoft.com/office/officeart/2005/8/layout/cycle8"/>
    <dgm:cxn modelId="{B2851E5F-DB99-465D-BCED-D2258B9DC8EC}" type="presParOf" srcId="{4665525A-0DCF-4CE1-8942-21777665CCF2}" destId="{A10E1212-5CD3-4C3E-A3F9-6E11413D694E}" srcOrd="16" destOrd="0" presId="urn:microsoft.com/office/officeart/2005/8/layout/cycle8"/>
    <dgm:cxn modelId="{5C9B4EDA-B979-434C-8837-FA3E9F719002}" type="presParOf" srcId="{4665525A-0DCF-4CE1-8942-21777665CCF2}" destId="{56466A99-0652-4DA8-9103-7D24E1239192}" srcOrd="17" destOrd="0" presId="urn:microsoft.com/office/officeart/2005/8/layout/cycle8"/>
    <dgm:cxn modelId="{573C0D31-E267-4862-85B3-19C2A9AF4ED4}" type="presParOf" srcId="{4665525A-0DCF-4CE1-8942-21777665CCF2}" destId="{35298792-BB9A-44E0-9F7A-5F6AD79841CB}" srcOrd="18" destOrd="0" presId="urn:microsoft.com/office/officeart/2005/8/layout/cycle8"/>
    <dgm:cxn modelId="{6ECBE642-353B-470A-AAF9-D9B4001B16BB}" type="presParOf" srcId="{4665525A-0DCF-4CE1-8942-21777665CCF2}" destId="{F7D51B41-9018-433E-A7E5-56338018A876}"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EED8B-19A1-4C1E-A0AC-2DEE91798020}">
      <dsp:nvSpPr>
        <dsp:cNvPr id="0" name=""/>
        <dsp:cNvSpPr/>
      </dsp:nvSpPr>
      <dsp:spPr>
        <a:xfrm>
          <a:off x="1380422" y="249817"/>
          <a:ext cx="3413760" cy="3413760"/>
        </a:xfrm>
        <a:prstGeom prst="pie">
          <a:avLst>
            <a:gd name="adj1" fmla="val 16200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GB" sz="5600" kern="1200" dirty="0"/>
        </a:p>
      </dsp:txBody>
      <dsp:txXfrm>
        <a:off x="3192560" y="957360"/>
        <a:ext cx="1259840" cy="934720"/>
      </dsp:txXfrm>
    </dsp:sp>
    <dsp:sp modelId="{91A6825A-28AB-4FCD-93FD-EAE134859A34}">
      <dsp:nvSpPr>
        <dsp:cNvPr id="0" name=""/>
        <dsp:cNvSpPr/>
      </dsp:nvSpPr>
      <dsp:spPr>
        <a:xfrm>
          <a:off x="1380422" y="364422"/>
          <a:ext cx="3413760" cy="3413760"/>
        </a:xfrm>
        <a:prstGeom prst="pie">
          <a:avLst>
            <a:gd name="adj1" fmla="val 0"/>
            <a:gd name="adj2" fmla="val 54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GB" sz="5600" kern="1200" dirty="0"/>
        </a:p>
      </dsp:txBody>
      <dsp:txXfrm>
        <a:off x="3192560" y="2135920"/>
        <a:ext cx="1259840" cy="934720"/>
      </dsp:txXfrm>
    </dsp:sp>
    <dsp:sp modelId="{92AD499E-5FC8-4385-928A-C83639648DE6}">
      <dsp:nvSpPr>
        <dsp:cNvPr id="0" name=""/>
        <dsp:cNvSpPr/>
      </dsp:nvSpPr>
      <dsp:spPr>
        <a:xfrm>
          <a:off x="1265817" y="364422"/>
          <a:ext cx="3413760" cy="3413760"/>
        </a:xfrm>
        <a:prstGeom prst="pie">
          <a:avLst>
            <a:gd name="adj1" fmla="val 5400000"/>
            <a:gd name="adj2" fmla="val 108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GB" sz="5600" kern="1200" dirty="0"/>
        </a:p>
      </dsp:txBody>
      <dsp:txXfrm>
        <a:off x="1607600" y="2135920"/>
        <a:ext cx="1259840" cy="934720"/>
      </dsp:txXfrm>
    </dsp:sp>
    <dsp:sp modelId="{91DFA391-D350-4A4D-8D2F-20389E02A8EE}">
      <dsp:nvSpPr>
        <dsp:cNvPr id="0" name=""/>
        <dsp:cNvSpPr/>
      </dsp:nvSpPr>
      <dsp:spPr>
        <a:xfrm>
          <a:off x="1265817" y="249817"/>
          <a:ext cx="3413760" cy="3413760"/>
        </a:xfrm>
        <a:prstGeom prst="pie">
          <a:avLst>
            <a:gd name="adj1" fmla="val 10800000"/>
            <a:gd name="adj2" fmla="val 1620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GB" sz="5600" kern="1200" dirty="0"/>
        </a:p>
      </dsp:txBody>
      <dsp:txXfrm>
        <a:off x="1607600" y="957360"/>
        <a:ext cx="1259840" cy="934720"/>
      </dsp:txXfrm>
    </dsp:sp>
    <dsp:sp modelId="{A10E1212-5CD3-4C3E-A3F9-6E11413D694E}">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56466A99-0652-4DA8-9103-7D24E1239192}">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a:noFill/>
        </a:ln>
        <a:effectLst/>
      </dsp:spPr>
      <dsp:style>
        <a:lnRef idx="0">
          <a:scrgbClr r="0" g="0" b="0"/>
        </a:lnRef>
        <a:fillRef idx="1">
          <a:scrgbClr r="0" g="0" b="0"/>
        </a:fillRef>
        <a:effectRef idx="0">
          <a:scrgbClr r="0" g="0" b="0"/>
        </a:effectRef>
        <a:fontRef idx="minor">
          <a:schemeClr val="lt1"/>
        </a:fontRef>
      </dsp:style>
    </dsp:sp>
    <dsp:sp modelId="{35298792-BB9A-44E0-9F7A-5F6AD79841C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noFill/>
        </a:ln>
        <a:effectLst/>
      </dsp:spPr>
      <dsp:style>
        <a:lnRef idx="0">
          <a:scrgbClr r="0" g="0" b="0"/>
        </a:lnRef>
        <a:fillRef idx="1">
          <a:scrgbClr r="0" g="0" b="0"/>
        </a:fillRef>
        <a:effectRef idx="0">
          <a:scrgbClr r="0" g="0" b="0"/>
        </a:effectRef>
        <a:fontRef idx="minor">
          <a:schemeClr val="lt1"/>
        </a:fontRef>
      </dsp:style>
    </dsp:sp>
    <dsp:sp modelId="{F7D51B41-9018-433E-A7E5-56338018A87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w="25400" cap="flat" cmpd="sng" algn="ctr">
          <a:noFill/>
          <a:prstDash val="solid"/>
        </a:ln>
        <a:effectLst/>
      </dsp:spPr>
      <dsp:style>
        <a:lnRef idx="2">
          <a:schemeClr val="accent2"/>
        </a:lnRef>
        <a:fillRef idx="1">
          <a:schemeClr val="lt1"/>
        </a:fillRef>
        <a:effectRef idx="0">
          <a:schemeClr val="accent2"/>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83D22-B0E6-44C9-A111-189407397700}" type="datetimeFigureOut">
              <a:rPr lang="en-GB" smtClean="0"/>
              <a:t>22/03/2019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04130-F179-4B9F-AA1A-8EFD7304C153}" type="slidenum">
              <a:rPr lang="en-GB" smtClean="0"/>
              <a:t>‹#›</a:t>
            </a:fld>
            <a:endParaRPr lang="en-GB"/>
          </a:p>
        </p:txBody>
      </p:sp>
    </p:spTree>
    <p:extLst>
      <p:ext uri="{BB962C8B-B14F-4D97-AF65-F5344CB8AC3E}">
        <p14:creationId xmlns:p14="http://schemas.microsoft.com/office/powerpoint/2010/main" val="266881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F04130-F179-4B9F-AA1A-8EFD7304C153}" type="slidenum">
              <a:rPr lang="en-GB" smtClean="0"/>
              <a:t>10</a:t>
            </a:fld>
            <a:endParaRPr lang="en-GB"/>
          </a:p>
        </p:txBody>
      </p:sp>
    </p:spTree>
    <p:extLst>
      <p:ext uri="{BB962C8B-B14F-4D97-AF65-F5344CB8AC3E}">
        <p14:creationId xmlns:p14="http://schemas.microsoft.com/office/powerpoint/2010/main" val="330760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3D8F63-5739-45E3-B639-72A8BA63C5D3}"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344815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3D8F63-5739-45E3-B639-72A8BA63C5D3}"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277739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3D8F63-5739-45E3-B639-72A8BA63C5D3}"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4181200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ver Green">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4133"/>
          <a:stretch/>
        </p:blipFill>
        <p:spPr>
          <a:xfrm>
            <a:off x="0" y="1016227"/>
            <a:ext cx="9167139" cy="5841774"/>
          </a:xfrm>
          <a:prstGeom prst="rect">
            <a:avLst/>
          </a:prstGeom>
        </p:spPr>
      </p:pic>
      <p:sp>
        <p:nvSpPr>
          <p:cNvPr id="9" name="Right Triangle 8"/>
          <p:cNvSpPr/>
          <p:nvPr userDrawn="1"/>
        </p:nvSpPr>
        <p:spPr>
          <a:xfrm rot="5400000">
            <a:off x="3378794" y="-3404677"/>
            <a:ext cx="2360629" cy="9146486"/>
          </a:xfrm>
          <a:custGeom>
            <a:avLst/>
            <a:gdLst>
              <a:gd name="connsiteX0" fmla="*/ 0 w 692696"/>
              <a:gd name="connsiteY0" fmla="*/ 9144000 h 9144000"/>
              <a:gd name="connsiteX1" fmla="*/ 0 w 692696"/>
              <a:gd name="connsiteY1" fmla="*/ 0 h 9144000"/>
              <a:gd name="connsiteX2" fmla="*/ 692696 w 692696"/>
              <a:gd name="connsiteY2" fmla="*/ 9144000 h 9144000"/>
              <a:gd name="connsiteX3" fmla="*/ 0 w 692696"/>
              <a:gd name="connsiteY3" fmla="*/ 9144000 h 9144000"/>
              <a:gd name="connsiteX0" fmla="*/ 7309 w 700005"/>
              <a:gd name="connsiteY0" fmla="*/ 9144000 h 9144000"/>
              <a:gd name="connsiteX1" fmla="*/ 0 w 700005"/>
              <a:gd name="connsiteY1" fmla="*/ 513987 h 9144000"/>
              <a:gd name="connsiteX2" fmla="*/ 7309 w 700005"/>
              <a:gd name="connsiteY2" fmla="*/ 0 h 9144000"/>
              <a:gd name="connsiteX3" fmla="*/ 700005 w 700005"/>
              <a:gd name="connsiteY3" fmla="*/ 9144000 h 9144000"/>
              <a:gd name="connsiteX4" fmla="*/ 7309 w 700005"/>
              <a:gd name="connsiteY4" fmla="*/ 9144000 h 9144000"/>
              <a:gd name="connsiteX0" fmla="*/ 100443 w 793139"/>
              <a:gd name="connsiteY0" fmla="*/ 9144000 h 9144000"/>
              <a:gd name="connsiteX1" fmla="*/ 0 w 793139"/>
              <a:gd name="connsiteY1" fmla="*/ 513985 h 9144000"/>
              <a:gd name="connsiteX2" fmla="*/ 100443 w 793139"/>
              <a:gd name="connsiteY2" fmla="*/ 0 h 9144000"/>
              <a:gd name="connsiteX3" fmla="*/ 793139 w 793139"/>
              <a:gd name="connsiteY3" fmla="*/ 9144000 h 9144000"/>
              <a:gd name="connsiteX4" fmla="*/ 100443 w 793139"/>
              <a:gd name="connsiteY4" fmla="*/ 9144000 h 9144000"/>
              <a:gd name="connsiteX0" fmla="*/ 362910 w 1055606"/>
              <a:gd name="connsiteY0" fmla="*/ 9144000 h 9144000"/>
              <a:gd name="connsiteX1" fmla="*/ 0 w 1055606"/>
              <a:gd name="connsiteY1" fmla="*/ 759516 h 9144000"/>
              <a:gd name="connsiteX2" fmla="*/ 362910 w 1055606"/>
              <a:gd name="connsiteY2" fmla="*/ 0 h 9144000"/>
              <a:gd name="connsiteX3" fmla="*/ 1055606 w 1055606"/>
              <a:gd name="connsiteY3" fmla="*/ 9144000 h 9144000"/>
              <a:gd name="connsiteX4" fmla="*/ 362910 w 1055606"/>
              <a:gd name="connsiteY4" fmla="*/ 9144000 h 9144000"/>
              <a:gd name="connsiteX0" fmla="*/ 794710 w 1487406"/>
              <a:gd name="connsiteY0" fmla="*/ 9146484 h 9146484"/>
              <a:gd name="connsiteX1" fmla="*/ 0 w 1487406"/>
              <a:gd name="connsiteY1" fmla="*/ 0 h 9146484"/>
              <a:gd name="connsiteX2" fmla="*/ 794710 w 1487406"/>
              <a:gd name="connsiteY2" fmla="*/ 2484 h 9146484"/>
              <a:gd name="connsiteX3" fmla="*/ 1487406 w 1487406"/>
              <a:gd name="connsiteY3" fmla="*/ 9146484 h 9146484"/>
              <a:gd name="connsiteX4" fmla="*/ 794710 w 1487406"/>
              <a:gd name="connsiteY4" fmla="*/ 9146484 h 9146484"/>
              <a:gd name="connsiteX0" fmla="*/ 794710 w 1487406"/>
              <a:gd name="connsiteY0" fmla="*/ 9146484 h 9146484"/>
              <a:gd name="connsiteX1" fmla="*/ 0 w 1487406"/>
              <a:gd name="connsiteY1" fmla="*/ 0 h 9146484"/>
              <a:gd name="connsiteX2" fmla="*/ 794710 w 1487406"/>
              <a:gd name="connsiteY2" fmla="*/ 2484 h 9146484"/>
              <a:gd name="connsiteX3" fmla="*/ 1487406 w 1487406"/>
              <a:gd name="connsiteY3" fmla="*/ 9146484 h 9146484"/>
              <a:gd name="connsiteX4" fmla="*/ 794710 w 1487406"/>
              <a:gd name="connsiteY4" fmla="*/ 9146484 h 9146484"/>
              <a:gd name="connsiteX0" fmla="*/ 794710 w 1487406"/>
              <a:gd name="connsiteY0" fmla="*/ 9146484 h 9146484"/>
              <a:gd name="connsiteX1" fmla="*/ 0 w 1487406"/>
              <a:gd name="connsiteY1" fmla="*/ 0 h 9146484"/>
              <a:gd name="connsiteX2" fmla="*/ 794710 w 1487406"/>
              <a:gd name="connsiteY2" fmla="*/ 2484 h 9146484"/>
              <a:gd name="connsiteX3" fmla="*/ 1487406 w 1487406"/>
              <a:gd name="connsiteY3" fmla="*/ 9146484 h 9146484"/>
              <a:gd name="connsiteX4" fmla="*/ 794710 w 1487406"/>
              <a:gd name="connsiteY4" fmla="*/ 9146484 h 9146484"/>
              <a:gd name="connsiteX0" fmla="*/ 0 w 2115096"/>
              <a:gd name="connsiteY0" fmla="*/ 9146484 h 9146484"/>
              <a:gd name="connsiteX1" fmla="*/ 627690 w 2115096"/>
              <a:gd name="connsiteY1" fmla="*/ 0 h 9146484"/>
              <a:gd name="connsiteX2" fmla="*/ 1422400 w 2115096"/>
              <a:gd name="connsiteY2" fmla="*/ 2484 h 9146484"/>
              <a:gd name="connsiteX3" fmla="*/ 2115096 w 2115096"/>
              <a:gd name="connsiteY3" fmla="*/ 9146484 h 9146484"/>
              <a:gd name="connsiteX4" fmla="*/ 0 w 2115096"/>
              <a:gd name="connsiteY4" fmla="*/ 9146484 h 9146484"/>
              <a:gd name="connsiteX0" fmla="*/ 0 w 2115096"/>
              <a:gd name="connsiteY0" fmla="*/ 9146484 h 9146484"/>
              <a:gd name="connsiteX1" fmla="*/ 9623 w 2115096"/>
              <a:gd name="connsiteY1" fmla="*/ 0 h 9146484"/>
              <a:gd name="connsiteX2" fmla="*/ 1422400 w 2115096"/>
              <a:gd name="connsiteY2" fmla="*/ 2484 h 9146484"/>
              <a:gd name="connsiteX3" fmla="*/ 2115096 w 2115096"/>
              <a:gd name="connsiteY3" fmla="*/ 9146484 h 9146484"/>
              <a:gd name="connsiteX4" fmla="*/ 0 w 2115096"/>
              <a:gd name="connsiteY4" fmla="*/ 9146484 h 9146484"/>
              <a:gd name="connsiteX0" fmla="*/ 0 w 2115096"/>
              <a:gd name="connsiteY0" fmla="*/ 9152466 h 9152466"/>
              <a:gd name="connsiteX1" fmla="*/ 9623 w 2115096"/>
              <a:gd name="connsiteY1" fmla="*/ 5982 h 9152466"/>
              <a:gd name="connsiteX2" fmla="*/ 1481666 w 2115096"/>
              <a:gd name="connsiteY2" fmla="*/ 0 h 9152466"/>
              <a:gd name="connsiteX3" fmla="*/ 2115096 w 2115096"/>
              <a:gd name="connsiteY3" fmla="*/ 9152466 h 9152466"/>
              <a:gd name="connsiteX4" fmla="*/ 0 w 2115096"/>
              <a:gd name="connsiteY4" fmla="*/ 9152466 h 9152466"/>
              <a:gd name="connsiteX0" fmla="*/ 0 w 2115096"/>
              <a:gd name="connsiteY0" fmla="*/ 9146484 h 9146484"/>
              <a:gd name="connsiteX1" fmla="*/ 9623 w 2115096"/>
              <a:gd name="connsiteY1" fmla="*/ 0 h 9146484"/>
              <a:gd name="connsiteX2" fmla="*/ 1532466 w 2115096"/>
              <a:gd name="connsiteY2" fmla="*/ 2484 h 9146484"/>
              <a:gd name="connsiteX3" fmla="*/ 2115096 w 2115096"/>
              <a:gd name="connsiteY3" fmla="*/ 9146484 h 9146484"/>
              <a:gd name="connsiteX4" fmla="*/ 0 w 2115096"/>
              <a:gd name="connsiteY4" fmla="*/ 9146484 h 9146484"/>
              <a:gd name="connsiteX0" fmla="*/ 244407 w 2359503"/>
              <a:gd name="connsiteY0" fmla="*/ 9146484 h 9146484"/>
              <a:gd name="connsiteX1" fmla="*/ 30 w 2359503"/>
              <a:gd name="connsiteY1" fmla="*/ 0 h 9146484"/>
              <a:gd name="connsiteX2" fmla="*/ 1776873 w 2359503"/>
              <a:gd name="connsiteY2" fmla="*/ 2484 h 9146484"/>
              <a:gd name="connsiteX3" fmla="*/ 2359503 w 2359503"/>
              <a:gd name="connsiteY3" fmla="*/ 9146484 h 9146484"/>
              <a:gd name="connsiteX4" fmla="*/ 244407 w 2359503"/>
              <a:gd name="connsiteY4" fmla="*/ 9146484 h 9146484"/>
              <a:gd name="connsiteX0" fmla="*/ 0 w 2360629"/>
              <a:gd name="connsiteY0" fmla="*/ 9138017 h 9146484"/>
              <a:gd name="connsiteX1" fmla="*/ 1156 w 2360629"/>
              <a:gd name="connsiteY1" fmla="*/ 0 h 9146484"/>
              <a:gd name="connsiteX2" fmla="*/ 1777999 w 2360629"/>
              <a:gd name="connsiteY2" fmla="*/ 2484 h 9146484"/>
              <a:gd name="connsiteX3" fmla="*/ 2360629 w 2360629"/>
              <a:gd name="connsiteY3" fmla="*/ 9146484 h 9146484"/>
              <a:gd name="connsiteX4" fmla="*/ 0 w 2360629"/>
              <a:gd name="connsiteY4" fmla="*/ 9138017 h 9146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629" h="9146484">
                <a:moveTo>
                  <a:pt x="0" y="9138017"/>
                </a:moveTo>
                <a:cubicBezTo>
                  <a:pt x="3208" y="6089189"/>
                  <a:pt x="-2052" y="3048828"/>
                  <a:pt x="1156" y="0"/>
                </a:cubicBezTo>
                <a:lnTo>
                  <a:pt x="1777999" y="2484"/>
                </a:lnTo>
                <a:lnTo>
                  <a:pt x="2360629" y="9146484"/>
                </a:lnTo>
                <a:lnTo>
                  <a:pt x="0" y="9138017"/>
                </a:lnTo>
                <a:close/>
              </a:path>
            </a:pathLst>
          </a:custGeom>
          <a:gradFill flip="none" rotWithShape="1">
            <a:gsLst>
              <a:gs pos="66000">
                <a:schemeClr val="bg1">
                  <a:lumMod val="95000"/>
                </a:schemeClr>
              </a:gs>
              <a:gs pos="100000">
                <a:schemeClr val="bg1">
                  <a:lumMod val="75000"/>
                </a:schemeClr>
              </a:gs>
            </a:gsLst>
            <a:lin ang="4020000" scaled="0"/>
            <a:tileRect/>
          </a:gradFill>
          <a:ln>
            <a:noFill/>
          </a:ln>
          <a:effectLst>
            <a:outerShdw blurRad="387350" dist="114300" dir="240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 Placeholder 13"/>
          <p:cNvSpPr>
            <a:spLocks noGrp="1"/>
          </p:cNvSpPr>
          <p:nvPr>
            <p:ph type="body" sz="quarter" idx="22" hasCustomPrompt="1"/>
          </p:nvPr>
        </p:nvSpPr>
        <p:spPr>
          <a:xfrm>
            <a:off x="4572001" y="194734"/>
            <a:ext cx="4217466" cy="302219"/>
          </a:xfrm>
          <a:prstGeom prst="rect">
            <a:avLst/>
          </a:prstGeom>
        </p:spPr>
        <p:txBody>
          <a:bodyPr vert="horz" wrap="square" anchor="t">
            <a:spAutoFit/>
          </a:bodyPr>
          <a:lstStyle>
            <a:lvl1pPr marL="0" algn="r">
              <a:lnSpc>
                <a:spcPts val="1740"/>
              </a:lnSpc>
              <a:buNone/>
              <a:defRPr sz="1100" baseline="0">
                <a:solidFill>
                  <a:srgbClr val="546B58"/>
                </a:solidFill>
                <a:latin typeface="Arial"/>
                <a:ea typeface="小塚ゴシック Pr6N L"/>
                <a:cs typeface="Arial"/>
              </a:defRPr>
            </a:lvl1pPr>
          </a:lstStyle>
          <a:p>
            <a:pPr lvl="0"/>
            <a:r>
              <a:rPr lang="en-US" dirty="0" smtClean="0"/>
              <a:t>Insert date here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521" y="404665"/>
            <a:ext cx="3888432" cy="1288706"/>
          </a:xfrm>
          <a:prstGeom prst="rect">
            <a:avLst/>
          </a:prstGeom>
        </p:spPr>
      </p:pic>
      <p:sp>
        <p:nvSpPr>
          <p:cNvPr id="10" name="TextBox 9"/>
          <p:cNvSpPr txBox="1"/>
          <p:nvPr userDrawn="1"/>
        </p:nvSpPr>
        <p:spPr>
          <a:xfrm>
            <a:off x="6588088" y="5908630"/>
            <a:ext cx="2469382" cy="369332"/>
          </a:xfrm>
          <a:prstGeom prst="rect">
            <a:avLst/>
          </a:prstGeom>
        </p:spPr>
        <p:txBody>
          <a:bodyPr vert="horz" wrap="square" rtlCol="0" anchor="t">
            <a:spAutoFit/>
          </a:bodyPr>
          <a:lstStyle/>
          <a:p>
            <a:pPr marL="0" marR="0" indent="-342900" algn="l" defTabSz="457200" rtl="0" eaLnBrk="1" fontAlgn="auto" latinLnBrk="0" hangingPunct="1">
              <a:lnSpc>
                <a:spcPct val="100000"/>
              </a:lnSpc>
              <a:spcBef>
                <a:spcPct val="20000"/>
              </a:spcBef>
              <a:spcAft>
                <a:spcPts val="0"/>
              </a:spcAft>
              <a:buClrTx/>
              <a:buSzTx/>
              <a:buFont typeface="Arial"/>
              <a:buNone/>
              <a:tabLst/>
            </a:pPr>
            <a:r>
              <a:rPr kumimoji="0" lang="en-GB" sz="1800" b="0" i="0" u="none" strike="noStrike" kern="900" cap="none" spc="0" normalizeH="0" baseline="0" noProof="0" dirty="0" smtClean="0">
                <a:ln>
                  <a:noFill/>
                </a:ln>
                <a:solidFill>
                  <a:srgbClr val="0A515F"/>
                </a:solidFill>
                <a:effectLst/>
                <a:uLnTx/>
                <a:uFillTx/>
                <a:latin typeface="Arial"/>
                <a:ea typeface="+mn-ea"/>
                <a:cs typeface="Arial"/>
              </a:rPr>
              <a:t>Performance assured</a:t>
            </a:r>
            <a:endParaRPr kumimoji="0" lang="en-GB" sz="1800" b="0" i="0" u="none" strike="noStrike" kern="900" cap="none" spc="0" normalizeH="0" baseline="0" noProof="0" dirty="0">
              <a:ln>
                <a:noFill/>
              </a:ln>
              <a:solidFill>
                <a:srgbClr val="0A515F"/>
              </a:solidFill>
              <a:effectLst/>
              <a:uLnTx/>
              <a:uFillTx/>
              <a:latin typeface="Arial"/>
              <a:ea typeface="+mn-ea"/>
              <a:cs typeface="Arial"/>
            </a:endParaRPr>
          </a:p>
        </p:txBody>
      </p:sp>
    </p:spTree>
    <p:extLst>
      <p:ext uri="{BB962C8B-B14F-4D97-AF65-F5344CB8AC3E}">
        <p14:creationId xmlns:p14="http://schemas.microsoft.com/office/powerpoint/2010/main" val="1184861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Plain text">
    <p:spTree>
      <p:nvGrpSpPr>
        <p:cNvPr id="1" name=""/>
        <p:cNvGrpSpPr/>
        <p:nvPr/>
      </p:nvGrpSpPr>
      <p:grpSpPr>
        <a:xfrm>
          <a:off x="0" y="0"/>
          <a:ext cx="0" cy="0"/>
          <a:chOff x="0" y="0"/>
          <a:chExt cx="0" cy="0"/>
        </a:xfrm>
      </p:grpSpPr>
      <p:sp>
        <p:nvSpPr>
          <p:cNvPr id="4" name="Rectangle 3"/>
          <p:cNvSpPr/>
          <p:nvPr userDrawn="1"/>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8" name="Text Placeholder 3"/>
          <p:cNvSpPr>
            <a:spLocks noGrp="1"/>
          </p:cNvSpPr>
          <p:nvPr>
            <p:ph type="body" sz="half" idx="2" hasCustomPrompt="1"/>
          </p:nvPr>
        </p:nvSpPr>
        <p:spPr>
          <a:xfrm>
            <a:off x="494531" y="1499399"/>
            <a:ext cx="8006284" cy="4829203"/>
          </a:xfrm>
          <a:prstGeom prst="rect">
            <a:avLst/>
          </a:prstGeom>
        </p:spPr>
        <p:txBody>
          <a:bodyPr/>
          <a:lstStyle>
            <a:lvl1pPr marL="0" indent="0" algn="l">
              <a:lnSpc>
                <a:spcPts val="2000"/>
              </a:lnSpc>
              <a:spcBef>
                <a:spcPts val="0"/>
              </a:spcBef>
              <a:buSzPct val="90000"/>
              <a:buFont typeface="Lucida Grande"/>
              <a:buNone/>
              <a:defRPr sz="1200" spc="0" baseline="0">
                <a:solidFill>
                  <a:srgbClr val="0A515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text</a:t>
            </a:r>
          </a:p>
        </p:txBody>
      </p:sp>
      <p:sp>
        <p:nvSpPr>
          <p:cNvPr id="7" name="Text Placeholder 7"/>
          <p:cNvSpPr>
            <a:spLocks noGrp="1"/>
          </p:cNvSpPr>
          <p:nvPr>
            <p:ph type="body" sz="quarter" idx="13" hasCustomPrompt="1"/>
          </p:nvPr>
        </p:nvSpPr>
        <p:spPr>
          <a:xfrm>
            <a:off x="467545" y="980728"/>
            <a:ext cx="8107598" cy="430887"/>
          </a:xfrm>
          <a:prstGeom prst="rect">
            <a:avLst/>
          </a:prstGeom>
        </p:spPr>
        <p:txBody>
          <a:bodyPr vert="horz" wrap="square" anchor="t">
            <a:spAutoFit/>
          </a:bodyPr>
          <a:lstStyle>
            <a:lvl1pPr marL="0" marR="0" indent="-342900" algn="l" defTabSz="457200" rtl="0" eaLnBrk="1" fontAlgn="auto" latinLnBrk="0" hangingPunct="1">
              <a:lnSpc>
                <a:spcPct val="100000"/>
              </a:lnSpc>
              <a:spcBef>
                <a:spcPct val="20000"/>
              </a:spcBef>
              <a:spcAft>
                <a:spcPts val="0"/>
              </a:spcAft>
              <a:buClrTx/>
              <a:buSzTx/>
              <a:buFont typeface="Arial"/>
              <a:buNone/>
              <a:tabLst/>
              <a:defRPr sz="2200" b="1" i="0" baseline="0">
                <a:solidFill>
                  <a:srgbClr val="0A515F"/>
                </a:solidFill>
                <a:latin typeface="Kana Sans Black" pitchFamily="50" charset="0"/>
                <a:cs typeface="Arial"/>
              </a:defRPr>
            </a:lvl1pPr>
          </a:lstStyle>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lang="en-US" dirty="0" smtClean="0"/>
              <a:t>Insert title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5" name="Right Triangle 4"/>
          <p:cNvSpPr/>
          <p:nvPr userDrawn="1"/>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25535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Main Page Whit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494531" y="1499399"/>
            <a:ext cx="8006284" cy="4829203"/>
          </a:xfrm>
          <a:prstGeom prst="rect">
            <a:avLst/>
          </a:prstGeom>
        </p:spPr>
        <p:txBody>
          <a:bodyPr/>
          <a:lstStyle>
            <a:lvl1pPr marL="0" indent="0" algn="l">
              <a:lnSpc>
                <a:spcPts val="2000"/>
              </a:lnSpc>
              <a:spcBef>
                <a:spcPts val="0"/>
              </a:spcBef>
              <a:buSzPct val="90000"/>
              <a:buFont typeface="Lucida Grande"/>
              <a:buNone/>
              <a:defRPr sz="1200" spc="0" baseline="0">
                <a:solidFill>
                  <a:srgbClr val="0A515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text</a:t>
            </a:r>
          </a:p>
        </p:txBody>
      </p:sp>
      <p:sp>
        <p:nvSpPr>
          <p:cNvPr id="7" name="Text Placeholder 7"/>
          <p:cNvSpPr>
            <a:spLocks noGrp="1"/>
          </p:cNvSpPr>
          <p:nvPr>
            <p:ph type="body" sz="quarter" idx="13" hasCustomPrompt="1"/>
          </p:nvPr>
        </p:nvSpPr>
        <p:spPr>
          <a:xfrm>
            <a:off x="494530" y="864513"/>
            <a:ext cx="8006285" cy="430887"/>
          </a:xfrm>
          <a:prstGeom prst="rect">
            <a:avLst/>
          </a:prstGeom>
        </p:spPr>
        <p:txBody>
          <a:bodyPr vert="horz" wrap="square" anchor="t">
            <a:spAutoFit/>
          </a:bodyPr>
          <a:lstStyle>
            <a:lvl1pPr marL="0" marR="0" indent="-342900" algn="l" defTabSz="457200" rtl="0" eaLnBrk="1" fontAlgn="auto" latinLnBrk="0" hangingPunct="1">
              <a:lnSpc>
                <a:spcPct val="100000"/>
              </a:lnSpc>
              <a:spcBef>
                <a:spcPct val="20000"/>
              </a:spcBef>
              <a:spcAft>
                <a:spcPts val="0"/>
              </a:spcAft>
              <a:buClrTx/>
              <a:buSzTx/>
              <a:buFont typeface="Arial"/>
              <a:buNone/>
              <a:tabLst/>
              <a:defRPr sz="2200" b="1" i="0" baseline="0">
                <a:solidFill>
                  <a:srgbClr val="0A515F"/>
                </a:solidFill>
                <a:latin typeface="Arial"/>
                <a:cs typeface="Arial"/>
              </a:defRPr>
            </a:lvl1pPr>
          </a:lstStyle>
          <a:p>
            <a:pPr marL="0" marR="0" lvl="0" indent="-342900" algn="l" defTabSz="457200" rtl="0" eaLnBrk="1" fontAlgn="auto" latinLnBrk="0" hangingPunct="1">
              <a:lnSpc>
                <a:spcPct val="100000"/>
              </a:lnSpc>
              <a:spcBef>
                <a:spcPct val="20000"/>
              </a:spcBef>
              <a:spcAft>
                <a:spcPts val="0"/>
              </a:spcAft>
              <a:buClrTx/>
              <a:buSzTx/>
              <a:buFont typeface="Arial"/>
              <a:buNone/>
              <a:tabLst/>
              <a:defRPr/>
            </a:pPr>
            <a:r>
              <a:rPr lang="en-US" dirty="0" smtClean="0"/>
              <a:t>Insert title</a:t>
            </a:r>
            <a:endParaRPr lang="en-US" dirty="0"/>
          </a:p>
        </p:txBody>
      </p:sp>
    </p:spTree>
    <p:extLst>
      <p:ext uri="{BB962C8B-B14F-4D97-AF65-F5344CB8AC3E}">
        <p14:creationId xmlns:p14="http://schemas.microsoft.com/office/powerpoint/2010/main" val="2266039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3D8F63-5739-45E3-B639-72A8BA63C5D3}"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200388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D8F63-5739-45E3-B639-72A8BA63C5D3}"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325452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3D8F63-5739-45E3-B639-72A8BA63C5D3}"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254874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3D8F63-5739-45E3-B639-72A8BA63C5D3}" type="datetimeFigureOut">
              <a:rPr lang="en-GB" smtClean="0"/>
              <a:t>22/03/2019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295183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3D8F63-5739-45E3-B639-72A8BA63C5D3}" type="datetimeFigureOut">
              <a:rPr lang="en-GB" smtClean="0"/>
              <a:t>22/03/2019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24981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D8F63-5739-45E3-B639-72A8BA63C5D3}" type="datetimeFigureOut">
              <a:rPr lang="en-GB" smtClean="0"/>
              <a:t>22/03/2019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326219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D8F63-5739-45E3-B639-72A8BA63C5D3}"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270337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D8F63-5739-45E3-B639-72A8BA63C5D3}"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480A04-31ED-44BF-B66F-289D0935E242}" type="slidenum">
              <a:rPr lang="en-GB" smtClean="0"/>
              <a:t>‹#›</a:t>
            </a:fld>
            <a:endParaRPr lang="en-GB"/>
          </a:p>
        </p:txBody>
      </p:sp>
    </p:spTree>
    <p:extLst>
      <p:ext uri="{BB962C8B-B14F-4D97-AF65-F5344CB8AC3E}">
        <p14:creationId xmlns:p14="http://schemas.microsoft.com/office/powerpoint/2010/main" val="249706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D8F63-5739-45E3-B639-72A8BA63C5D3}" type="datetimeFigureOut">
              <a:rPr lang="en-GB" smtClean="0"/>
              <a:t>22/03/2019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80A04-31ED-44BF-B66F-289D0935E242}" type="slidenum">
              <a:rPr lang="en-GB" smtClean="0"/>
              <a:t>‹#›</a:t>
            </a:fld>
            <a:endParaRPr lang="en-GB"/>
          </a:p>
        </p:txBody>
      </p:sp>
    </p:spTree>
    <p:extLst>
      <p:ext uri="{BB962C8B-B14F-4D97-AF65-F5344CB8AC3E}">
        <p14:creationId xmlns:p14="http://schemas.microsoft.com/office/powerpoint/2010/main" val="186390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4.xml"/><Relationship Id="rId1" Type="http://schemas.openxmlformats.org/officeDocument/2006/relationships/slideLayout" Target="../slideLayouts/slideLayout13.xml"/><Relationship Id="rId5" Type="http://schemas.openxmlformats.org/officeDocument/2006/relationships/chart" Target="../charts/chart5.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2.png"/><Relationship Id="rId19"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22"/>
          </p:nvPr>
        </p:nvSpPr>
        <p:spPr>
          <a:xfrm>
            <a:off x="4499992" y="332656"/>
            <a:ext cx="4752528" cy="954107"/>
          </a:xfrm>
          <a:prstGeom prst="rect">
            <a:avLst/>
          </a:prstGeom>
        </p:spPr>
        <p:txBody>
          <a:bodyPr/>
          <a:lstStyle/>
          <a:p>
            <a:pPr marL="0" indent="0" algn="l">
              <a:lnSpc>
                <a:spcPct val="100000"/>
              </a:lnSpc>
              <a:buNone/>
            </a:pPr>
            <a:r>
              <a:rPr lang="en-GB" sz="2800" b="1" dirty="0" smtClean="0">
                <a:solidFill>
                  <a:srgbClr val="0A515F"/>
                </a:solidFill>
                <a:latin typeface="Arial" panose="020B0604020202020204" pitchFamily="34" charset="0"/>
                <a:cs typeface="Arial" panose="020B0604020202020204" pitchFamily="34" charset="0"/>
              </a:rPr>
              <a:t>State-of-the-art Condition Monitoring Solutions</a:t>
            </a:r>
            <a:endParaRPr lang="en-GB" sz="2800" b="1" dirty="0">
              <a:solidFill>
                <a:srgbClr val="0A51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278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94049"/>
            <a:ext cx="6730923" cy="397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Triangle 8"/>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aphicFrame>
        <p:nvGraphicFramePr>
          <p:cNvPr id="5" name="Chart 4"/>
          <p:cNvGraphicFramePr/>
          <p:nvPr>
            <p:extLst>
              <p:ext uri="{D42A27DB-BD31-4B8C-83A1-F6EECF244321}">
                <p14:modId xmlns:p14="http://schemas.microsoft.com/office/powerpoint/2010/main" val="512746772"/>
              </p:ext>
            </p:extLst>
          </p:nvPr>
        </p:nvGraphicFramePr>
        <p:xfrm>
          <a:off x="1043608" y="4653136"/>
          <a:ext cx="8127826" cy="237105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2"/>
          <p:cNvSpPr>
            <a:spLocks noGrp="1"/>
          </p:cNvSpPr>
          <p:nvPr>
            <p:ph type="body" sz="quarter" idx="13"/>
          </p:nvPr>
        </p:nvSpPr>
        <p:spPr>
          <a:xfrm>
            <a:off x="-20014" y="260648"/>
            <a:ext cx="9164014" cy="400110"/>
          </a:xfrm>
        </p:spPr>
        <p:txBody>
          <a:bodyPr/>
          <a:lstStyle/>
          <a:p>
            <a:pPr algn="ctr"/>
            <a:r>
              <a:rPr lang="en-GB" sz="2000" dirty="0" smtClean="0">
                <a:solidFill>
                  <a:schemeClr val="tx2"/>
                </a:solidFill>
                <a:latin typeface="Arial Black" panose="020B0A04020102020204" pitchFamily="34" charset="0"/>
                <a:cs typeface="Arial" pitchFamily="34" charset="0"/>
              </a:rPr>
              <a:t>Advanced Bespoke Reporting</a:t>
            </a:r>
            <a:endParaRPr lang="en-GB" sz="2000" dirty="0">
              <a:solidFill>
                <a:schemeClr val="tx2"/>
              </a:solidFill>
              <a:latin typeface="Arial Black" panose="020B0A04020102020204" pitchFamily="34" charset="0"/>
              <a:cs typeface="Arial" pitchFamily="34" charset="0"/>
            </a:endParaRPr>
          </a:p>
        </p:txBody>
      </p:sp>
    </p:spTree>
    <p:extLst>
      <p:ext uri="{BB962C8B-B14F-4D97-AF65-F5344CB8AC3E}">
        <p14:creationId xmlns:p14="http://schemas.microsoft.com/office/powerpoint/2010/main" val="3271852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 y="836713"/>
            <a:ext cx="9140326" cy="38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 y="4702576"/>
            <a:ext cx="9140326" cy="218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a:spLocks noGrp="1"/>
          </p:cNvSpPr>
          <p:nvPr>
            <p:ph type="body" sz="quarter" idx="13"/>
          </p:nvPr>
        </p:nvSpPr>
        <p:spPr>
          <a:xfrm>
            <a:off x="23158" y="188640"/>
            <a:ext cx="9120841" cy="430887"/>
          </a:xfrm>
        </p:spPr>
        <p:txBody>
          <a:bodyPr/>
          <a:lstStyle/>
          <a:p>
            <a:pPr algn="ctr"/>
            <a:r>
              <a:rPr lang="en-GB" dirty="0" smtClean="0">
                <a:solidFill>
                  <a:schemeClr val="tx2"/>
                </a:solidFill>
                <a:latin typeface="Arial Black" panose="020B0A04020102020204" pitchFamily="34" charset="0"/>
                <a:cs typeface="Arial" pitchFamily="34" charset="0"/>
              </a:rPr>
              <a:t>Constant KPIs monitoring</a:t>
            </a:r>
            <a:endParaRPr lang="en-GB" dirty="0">
              <a:solidFill>
                <a:schemeClr val="tx2"/>
              </a:solidFill>
              <a:latin typeface="Arial Black" panose="020B0A04020102020204" pitchFamily="34" charset="0"/>
              <a:cs typeface="Arial" pitchFamily="34" charset="0"/>
            </a:endParaRPr>
          </a:p>
        </p:txBody>
      </p:sp>
      <p:pic>
        <p:nvPicPr>
          <p:cNvPr id="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725144"/>
            <a:ext cx="1821902" cy="165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80312" y="5384859"/>
            <a:ext cx="628799" cy="338554"/>
          </a:xfrm>
          <a:prstGeom prst="rect">
            <a:avLst/>
          </a:prstGeom>
          <a:noFill/>
        </p:spPr>
        <p:txBody>
          <a:bodyPr wrap="square" rtlCol="0">
            <a:spAutoFit/>
          </a:bodyPr>
          <a:lstStyle/>
          <a:p>
            <a:r>
              <a:rPr lang="en-GB" sz="1600" b="1" dirty="0" smtClean="0">
                <a:solidFill>
                  <a:schemeClr val="accent1">
                    <a:lumMod val="25000"/>
                  </a:schemeClr>
                </a:solidFill>
                <a:latin typeface="Arial" pitchFamily="34" charset="0"/>
                <a:cs typeface="Arial" pitchFamily="34" charset="0"/>
              </a:rPr>
              <a:t>12.1</a:t>
            </a:r>
            <a:endParaRPr lang="en-GB" sz="1600" b="1" dirty="0">
              <a:solidFill>
                <a:schemeClr val="accent1">
                  <a:lumMod val="25000"/>
                </a:schemeClr>
              </a:solidFill>
              <a:latin typeface="Arial" pitchFamily="34" charset="0"/>
              <a:cs typeface="Arial" pitchFamily="34" charset="0"/>
            </a:endParaRPr>
          </a:p>
        </p:txBody>
      </p:sp>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738405"/>
            <a:ext cx="1440160" cy="26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6792" r="3804"/>
          <a:stretch/>
        </p:blipFill>
        <p:spPr bwMode="auto">
          <a:xfrm>
            <a:off x="4573837" y="5769997"/>
            <a:ext cx="2337915" cy="37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371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johmac\AppData\Local\Microsoft\Windows\Temporary Internet Files\Content.Outlook\64OO4827\DashboardImag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26" t="3607" r="-7306" b="18998"/>
          <a:stretch/>
        </p:blipFill>
        <p:spPr bwMode="auto">
          <a:xfrm>
            <a:off x="1352549" y="1390649"/>
            <a:ext cx="6905625" cy="4781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3"/>
          </p:nvPr>
        </p:nvSpPr>
        <p:spPr>
          <a:xfrm>
            <a:off x="107504" y="172392"/>
            <a:ext cx="8006285" cy="430887"/>
          </a:xfrm>
        </p:spPr>
        <p:txBody>
          <a:bodyPr/>
          <a:lstStyle/>
          <a:p>
            <a:r>
              <a:rPr lang="en-GB" dirty="0" smtClean="0"/>
              <a:t>Report Delivery</a:t>
            </a:r>
            <a:endParaRPr lang="en-GB" dirty="0"/>
          </a:p>
        </p:txBody>
      </p:sp>
      <p:sp>
        <p:nvSpPr>
          <p:cNvPr id="21" name="Rectangle 20"/>
          <p:cNvSpPr/>
          <p:nvPr/>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23" name="Right Triangle 22"/>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TextBox 3"/>
          <p:cNvSpPr txBox="1"/>
          <p:nvPr/>
        </p:nvSpPr>
        <p:spPr>
          <a:xfrm>
            <a:off x="201583" y="43099"/>
            <a:ext cx="9144000" cy="707886"/>
          </a:xfrm>
          <a:prstGeom prst="rect">
            <a:avLst/>
          </a:prstGeom>
          <a:noFill/>
        </p:spPr>
        <p:txBody>
          <a:bodyPr wrap="square" rtlCol="0">
            <a:spAutoFit/>
          </a:bodyPr>
          <a:lstStyle/>
          <a:p>
            <a:pPr algn="ctr"/>
            <a:r>
              <a:rPr lang="en-GB" sz="2000" b="1" dirty="0" smtClean="0">
                <a:solidFill>
                  <a:schemeClr val="tx2"/>
                </a:solidFill>
                <a:latin typeface="Arial Black" panose="020B0A04020102020204" pitchFamily="34" charset="0"/>
                <a:cs typeface="Arial" pitchFamily="34" charset="0"/>
              </a:rPr>
              <a:t>Online Cloud Database</a:t>
            </a:r>
          </a:p>
          <a:p>
            <a:pPr algn="ctr"/>
            <a:r>
              <a:rPr lang="en-GB" sz="2000" b="1" dirty="0" smtClean="0">
                <a:solidFill>
                  <a:schemeClr val="tx2"/>
                </a:solidFill>
                <a:latin typeface="Arial Black" panose="020B0A04020102020204" pitchFamily="34" charset="0"/>
                <a:cs typeface="Arial" pitchFamily="34" charset="0"/>
              </a:rPr>
              <a:t>Dashboard Interactive View</a:t>
            </a:r>
            <a:endParaRPr lang="en-GB" sz="2000" b="1" dirty="0">
              <a:solidFill>
                <a:schemeClr val="tx2"/>
              </a:solidFill>
              <a:latin typeface="Arial Black" panose="020B0A04020102020204" pitchFamily="34" charset="0"/>
              <a:cs typeface="Arial" pitchFamily="34" charset="0"/>
            </a:endParaRPr>
          </a:p>
        </p:txBody>
      </p:sp>
      <p:pic>
        <p:nvPicPr>
          <p:cNvPr id="3074" name="Picture 2" descr="Image result for ipa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83" y="980727"/>
            <a:ext cx="7964921" cy="535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428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47379" y="116632"/>
            <a:ext cx="6116613" cy="523220"/>
          </a:xfrm>
          <a:prstGeom prst="rect">
            <a:avLst/>
          </a:prstGeom>
          <a:noFill/>
        </p:spPr>
        <p:txBody>
          <a:bodyPr wrap="square" rtlCol="0">
            <a:spAutoFit/>
          </a:bodyPr>
          <a:lstStyle/>
          <a:p>
            <a:pPr algn="ctr"/>
            <a:r>
              <a:rPr lang="en-GB" sz="2800" dirty="0" smtClean="0">
                <a:solidFill>
                  <a:schemeClr val="accent5">
                    <a:lumMod val="50000"/>
                  </a:schemeClr>
                </a:solidFill>
                <a:latin typeface="Arial Black" panose="020B0A04020102020204" pitchFamily="34" charset="0"/>
              </a:rPr>
              <a:t>Advanced Bespoke Reporting</a:t>
            </a:r>
            <a:endParaRPr lang="en-GB" sz="2800" dirty="0">
              <a:solidFill>
                <a:schemeClr val="accent5">
                  <a:lumMod val="50000"/>
                </a:schemeClr>
              </a:solidFill>
              <a:latin typeface="Arial Black" panose="020B0A04020102020204" pitchFamily="34" charset="0"/>
            </a:endParaRPr>
          </a:p>
        </p:txBody>
      </p:sp>
      <p:graphicFrame>
        <p:nvGraphicFramePr>
          <p:cNvPr id="11" name="Chart 10"/>
          <p:cNvGraphicFramePr/>
          <p:nvPr>
            <p:extLst>
              <p:ext uri="{D42A27DB-BD31-4B8C-83A1-F6EECF244321}">
                <p14:modId xmlns:p14="http://schemas.microsoft.com/office/powerpoint/2010/main" val="2202727135"/>
              </p:ext>
            </p:extLst>
          </p:nvPr>
        </p:nvGraphicFramePr>
        <p:xfrm>
          <a:off x="3851920" y="3717032"/>
          <a:ext cx="5292080" cy="3140968"/>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descr="3313iT2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1484784"/>
            <a:ext cx="4352925" cy="2448272"/>
          </a:xfrm>
          <a:prstGeom prst="rect">
            <a:avLst/>
          </a:prstGeom>
          <a:ln w="12700" cap="sq">
            <a:solidFill>
              <a:srgbClr val="000000"/>
            </a:solidFill>
            <a:prstDash val="solid"/>
            <a:miter lim="800000"/>
          </a:ln>
          <a:effectLst/>
          <a:extLst/>
        </p:spPr>
      </p:pic>
      <p:graphicFrame>
        <p:nvGraphicFramePr>
          <p:cNvPr id="3" name="Table 2"/>
          <p:cNvGraphicFramePr>
            <a:graphicFrameLocks noGrp="1"/>
          </p:cNvGraphicFramePr>
          <p:nvPr>
            <p:extLst>
              <p:ext uri="{D42A27DB-BD31-4B8C-83A1-F6EECF244321}">
                <p14:modId xmlns:p14="http://schemas.microsoft.com/office/powerpoint/2010/main" val="787246793"/>
              </p:ext>
            </p:extLst>
          </p:nvPr>
        </p:nvGraphicFramePr>
        <p:xfrm>
          <a:off x="5508104" y="1596023"/>
          <a:ext cx="2790825" cy="1164332"/>
        </p:xfrm>
        <a:graphic>
          <a:graphicData uri="http://schemas.openxmlformats.org/drawingml/2006/table">
            <a:tbl>
              <a:tblPr firstRow="1" firstCol="1" bandRow="1">
                <a:tableStyleId>{5202B0CA-FC54-4496-8BCA-5EF66A818D29}</a:tableStyleId>
              </a:tblPr>
              <a:tblGrid>
                <a:gridCol w="1713029">
                  <a:extLst>
                    <a:ext uri="{9D8B030D-6E8A-4147-A177-3AD203B41FA5}">
                      <a16:colId xmlns:a16="http://schemas.microsoft.com/office/drawing/2014/main" val="20000"/>
                    </a:ext>
                  </a:extLst>
                </a:gridCol>
                <a:gridCol w="1077796">
                  <a:extLst>
                    <a:ext uri="{9D8B030D-6E8A-4147-A177-3AD203B41FA5}">
                      <a16:colId xmlns:a16="http://schemas.microsoft.com/office/drawing/2014/main" val="20001"/>
                    </a:ext>
                  </a:extLst>
                </a:gridCol>
              </a:tblGrid>
              <a:tr h="288032">
                <a:tc>
                  <a:txBody>
                    <a:bodyPr/>
                    <a:lstStyle/>
                    <a:p>
                      <a:pPr>
                        <a:lnSpc>
                          <a:spcPct val="115000"/>
                        </a:lnSpc>
                        <a:spcAft>
                          <a:spcPts val="0"/>
                        </a:spcAft>
                      </a:pPr>
                      <a:r>
                        <a:rPr lang="en-GB" sz="1000" dirty="0">
                          <a:effectLst/>
                        </a:rPr>
                        <a:t>Off-Spec Factor</a:t>
                      </a:r>
                      <a:endParaRPr lang="en-GB" sz="1100" dirty="0">
                        <a:effectLst/>
                        <a:latin typeface="Calibri"/>
                        <a:ea typeface="Calibri"/>
                        <a:cs typeface="Times New Roman"/>
                      </a:endParaRPr>
                    </a:p>
                  </a:txBody>
                  <a:tcPr marL="68580" marR="68580" marT="0" marB="0" anchor="ctr"/>
                </a:tc>
                <a:tc>
                  <a:txBody>
                    <a:bodyPr/>
                    <a:lstStyle/>
                    <a:p>
                      <a:pPr>
                        <a:lnSpc>
                          <a:spcPct val="115000"/>
                        </a:lnSpc>
                      </a:pPr>
                      <a:r>
                        <a:rPr lang="en-GB" sz="1000" dirty="0" smtClean="0">
                          <a:effectLst/>
                        </a:rPr>
                        <a:t>No</a:t>
                      </a:r>
                      <a:r>
                        <a:rPr lang="en-GB" sz="1000" dirty="0">
                          <a:effectLst/>
                        </a:rPr>
                        <a:t>. of Samples</a:t>
                      </a:r>
                      <a:r>
                        <a:rPr lang="en-GB" sz="1100" dirty="0">
                          <a:effectLst/>
                        </a:rPr>
                        <a:t> </a:t>
                      </a:r>
                      <a:endParaRPr lang="en-GB" sz="1100" dirty="0">
                        <a:effectLst/>
                        <a:latin typeface="Calibri"/>
                      </a:endParaRPr>
                    </a:p>
                  </a:txBody>
                  <a:tcPr marL="68580" marR="68580" marT="0" marB="0" anchor="ctr"/>
                </a:tc>
                <a:extLst>
                  <a:ext uri="{0D108BD9-81ED-4DB2-BD59-A6C34878D82A}">
                    <a16:rowId xmlns:a16="http://schemas.microsoft.com/office/drawing/2014/main" val="10000"/>
                  </a:ext>
                </a:extLst>
              </a:tr>
              <a:tr h="161925">
                <a:tc>
                  <a:txBody>
                    <a:bodyPr/>
                    <a:lstStyle/>
                    <a:p>
                      <a:pPr>
                        <a:lnSpc>
                          <a:spcPct val="115000"/>
                        </a:lnSpc>
                        <a:spcAft>
                          <a:spcPts val="0"/>
                        </a:spcAft>
                      </a:pPr>
                      <a:r>
                        <a:rPr lang="en-GB" sz="1000">
                          <a:effectLst/>
                        </a:rPr>
                        <a:t>Density at 15°C</a:t>
                      </a:r>
                      <a:endParaRPr lang="en-GB"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161925">
                <a:tc>
                  <a:txBody>
                    <a:bodyPr/>
                    <a:lstStyle/>
                    <a:p>
                      <a:pPr>
                        <a:lnSpc>
                          <a:spcPct val="115000"/>
                        </a:lnSpc>
                        <a:spcAft>
                          <a:spcPts val="0"/>
                        </a:spcAft>
                      </a:pPr>
                      <a:r>
                        <a:rPr lang="en-GB" sz="1000">
                          <a:effectLst/>
                        </a:rPr>
                        <a:t>Kinematic Viscosity at 50°C</a:t>
                      </a:r>
                      <a:endParaRPr lang="en-GB"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161925">
                <a:tc>
                  <a:txBody>
                    <a:bodyPr/>
                    <a:lstStyle/>
                    <a:p>
                      <a:pPr>
                        <a:lnSpc>
                          <a:spcPct val="115000"/>
                        </a:lnSpc>
                        <a:spcAft>
                          <a:spcPts val="0"/>
                        </a:spcAft>
                      </a:pPr>
                      <a:r>
                        <a:rPr lang="en-GB" sz="1000">
                          <a:effectLst/>
                        </a:rPr>
                        <a:t>Pour Point</a:t>
                      </a:r>
                      <a:endParaRPr lang="en-GB"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2</a:t>
                      </a:r>
                      <a:endParaRPr lang="en-GB"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161925">
                <a:tc>
                  <a:txBody>
                    <a:bodyPr/>
                    <a:lstStyle/>
                    <a:p>
                      <a:pPr>
                        <a:lnSpc>
                          <a:spcPct val="115000"/>
                        </a:lnSpc>
                        <a:spcAft>
                          <a:spcPts val="0"/>
                        </a:spcAft>
                      </a:pPr>
                      <a:r>
                        <a:rPr lang="en-GB" sz="1000">
                          <a:effectLst/>
                        </a:rPr>
                        <a:t>Sodium</a:t>
                      </a:r>
                      <a:endParaRPr lang="en-GB"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a:effectLst/>
                        </a:rPr>
                        <a:t>1</a:t>
                      </a:r>
                      <a:endParaRPr lang="en-GB"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161925">
                <a:tc>
                  <a:txBody>
                    <a:bodyPr/>
                    <a:lstStyle/>
                    <a:p>
                      <a:pPr>
                        <a:lnSpc>
                          <a:spcPct val="115000"/>
                        </a:lnSpc>
                        <a:spcAft>
                          <a:spcPts val="0"/>
                        </a:spcAft>
                      </a:pPr>
                      <a:r>
                        <a:rPr lang="en-GB" sz="1000">
                          <a:effectLst/>
                        </a:rPr>
                        <a:t>Water</a:t>
                      </a:r>
                      <a:endParaRPr lang="en-GB"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000" dirty="0">
                          <a:effectLst/>
                        </a:rPr>
                        <a:t>4</a:t>
                      </a:r>
                      <a:endParaRPr lang="en-GB"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bl>
          </a:graphicData>
        </a:graphic>
      </p:graphicFrame>
      <p:graphicFrame>
        <p:nvGraphicFramePr>
          <p:cNvPr id="16" name="Chart 15"/>
          <p:cNvGraphicFramePr/>
          <p:nvPr>
            <p:extLst>
              <p:ext uri="{D42A27DB-BD31-4B8C-83A1-F6EECF244321}">
                <p14:modId xmlns:p14="http://schemas.microsoft.com/office/powerpoint/2010/main" val="1353882619"/>
              </p:ext>
            </p:extLst>
          </p:nvPr>
        </p:nvGraphicFramePr>
        <p:xfrm>
          <a:off x="539552" y="4149080"/>
          <a:ext cx="2448272" cy="2452886"/>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4744394" y="2876947"/>
            <a:ext cx="4432051" cy="830997"/>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chemeClr val="tx2"/>
                </a:solidFill>
              </a:rPr>
              <a:t>Bunkers Test Breakdowns</a:t>
            </a:r>
          </a:p>
          <a:p>
            <a:pPr marL="285750" indent="-285750">
              <a:buFont typeface="Arial" panose="020B0604020202020204" pitchFamily="34" charset="0"/>
              <a:buChar char="•"/>
            </a:pPr>
            <a:r>
              <a:rPr lang="en-GB" sz="1600" dirty="0" smtClean="0">
                <a:solidFill>
                  <a:schemeClr val="tx2"/>
                </a:solidFill>
              </a:rPr>
              <a:t>Off-spec causes</a:t>
            </a:r>
          </a:p>
          <a:p>
            <a:pPr marL="285750" indent="-285750">
              <a:buFont typeface="Arial" panose="020B0604020202020204" pitchFamily="34" charset="0"/>
              <a:buChar char="•"/>
            </a:pPr>
            <a:r>
              <a:rPr lang="en-GB" sz="1600" dirty="0">
                <a:solidFill>
                  <a:schemeClr val="tx2"/>
                </a:solidFill>
              </a:rPr>
              <a:t>P</a:t>
            </a:r>
            <a:r>
              <a:rPr lang="en-GB" sz="1600" dirty="0" smtClean="0">
                <a:solidFill>
                  <a:schemeClr val="tx2"/>
                </a:solidFill>
              </a:rPr>
              <a:t>orts and Suppliers at Risk for </a:t>
            </a:r>
            <a:r>
              <a:rPr lang="en-GB" sz="1600" dirty="0">
                <a:solidFill>
                  <a:schemeClr val="tx2"/>
                </a:solidFill>
              </a:rPr>
              <a:t>O</a:t>
            </a:r>
            <a:r>
              <a:rPr lang="en-GB" sz="1600" dirty="0" smtClean="0">
                <a:solidFill>
                  <a:schemeClr val="tx2"/>
                </a:solidFill>
              </a:rPr>
              <a:t>ff-spec Bunkers</a:t>
            </a:r>
            <a:endParaRPr lang="en-GB" sz="1600" dirty="0">
              <a:solidFill>
                <a:schemeClr val="tx2"/>
              </a:solidFill>
            </a:endParaRPr>
          </a:p>
        </p:txBody>
      </p:sp>
      <p:sp>
        <p:nvSpPr>
          <p:cNvPr id="2" name="Rectangle 1"/>
          <p:cNvSpPr/>
          <p:nvPr/>
        </p:nvSpPr>
        <p:spPr>
          <a:xfrm>
            <a:off x="1053471" y="908720"/>
            <a:ext cx="7110216" cy="400110"/>
          </a:xfrm>
          <a:prstGeom prst="rect">
            <a:avLst/>
          </a:prstGeom>
        </p:spPr>
        <p:txBody>
          <a:bodyPr wrap="none">
            <a:spAutoFit/>
          </a:bodyPr>
          <a:lstStyle/>
          <a:p>
            <a:pPr algn="ctr"/>
            <a:r>
              <a:rPr lang="en-GB" sz="2000" dirty="0" smtClean="0">
                <a:solidFill>
                  <a:srgbClr val="006472"/>
                </a:solidFill>
                <a:latin typeface="Arial Black" panose="020B0A04020102020204" pitchFamily="34" charset="0"/>
              </a:rPr>
              <a:t>FO/MDO/MGO</a:t>
            </a:r>
            <a:r>
              <a:rPr lang="en-GB" dirty="0" smtClean="0">
                <a:solidFill>
                  <a:srgbClr val="006472"/>
                </a:solidFill>
                <a:latin typeface="Arial Black" panose="020B0A04020102020204" pitchFamily="34" charset="0"/>
              </a:rPr>
              <a:t> Analysis, Lubricity &amp; Compatibility Test</a:t>
            </a:r>
            <a:endParaRPr lang="en-GB" dirty="0">
              <a:solidFill>
                <a:srgbClr val="006472"/>
              </a:solidFill>
              <a:latin typeface="Arial Black" panose="020B0A04020102020204" pitchFamily="34" charset="0"/>
            </a:endParaRPr>
          </a:p>
        </p:txBody>
      </p:sp>
    </p:spTree>
    <p:extLst>
      <p:ext uri="{BB962C8B-B14F-4D97-AF65-F5344CB8AC3E}">
        <p14:creationId xmlns:p14="http://schemas.microsoft.com/office/powerpoint/2010/main" val="3408112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half" idx="2"/>
          </p:nvPr>
        </p:nvSpPr>
        <p:spPr>
          <a:xfrm>
            <a:off x="5358" y="908720"/>
            <a:ext cx="9144000" cy="430887"/>
          </a:xfrm>
        </p:spPr>
        <p:txBody>
          <a:bodyPr>
            <a:normAutofit fontScale="77500" lnSpcReduction="20000"/>
          </a:bodyPr>
          <a:lstStyle/>
          <a:p>
            <a:pPr algn="ctr"/>
            <a:r>
              <a:rPr lang="en-GB" sz="2400" dirty="0" smtClean="0">
                <a:solidFill>
                  <a:srgbClr val="006472"/>
                </a:solidFill>
                <a:latin typeface="Arial Black" panose="020B0A04020102020204" pitchFamily="34" charset="0"/>
              </a:rPr>
              <a:t>Cylinder Scrape-down Oil Analysis – LO Consumption Optimisation</a:t>
            </a:r>
            <a:endParaRPr lang="en-GB" sz="2400" dirty="0">
              <a:solidFill>
                <a:srgbClr val="006472"/>
              </a:solidFill>
              <a:latin typeface="Arial Black" panose="020B0A04020102020204" pitchFamily="34" charset="0"/>
            </a:endParaRPr>
          </a:p>
        </p:txBody>
      </p:sp>
      <p:sp>
        <p:nvSpPr>
          <p:cNvPr id="4" name="Rectangle 2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 pos="5397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076" y="1213746"/>
            <a:ext cx="4414713" cy="263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91" y="1287113"/>
            <a:ext cx="3985567" cy="277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20" name="Right Triangle 19"/>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Text Placeholder 2"/>
          <p:cNvSpPr>
            <a:spLocks noGrp="1"/>
          </p:cNvSpPr>
          <p:nvPr>
            <p:ph type="body" sz="half" idx="2"/>
          </p:nvPr>
        </p:nvSpPr>
        <p:spPr>
          <a:xfrm>
            <a:off x="1043608" y="309492"/>
            <a:ext cx="9144000" cy="430887"/>
          </a:xfrm>
        </p:spPr>
        <p:txBody>
          <a:bodyPr>
            <a:normAutofit/>
          </a:bodyPr>
          <a:lstStyle/>
          <a:p>
            <a:pPr algn="ctr"/>
            <a:r>
              <a:rPr lang="en-GB" sz="2800" dirty="0" smtClean="0">
                <a:solidFill>
                  <a:schemeClr val="tx2"/>
                </a:solidFill>
                <a:latin typeface="Arial Black" panose="020B0A04020102020204" pitchFamily="34" charset="0"/>
              </a:rPr>
              <a:t>Performance Optimisation</a:t>
            </a:r>
            <a:endParaRPr lang="en-GB" sz="2800" dirty="0">
              <a:solidFill>
                <a:schemeClr val="tx2"/>
              </a:solidFill>
              <a:latin typeface="Arial Black" panose="020B0A04020102020204" pitchFamily="34" charset="0"/>
            </a:endParaRP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36" r="1963" b="17424"/>
          <a:stretch/>
        </p:blipFill>
        <p:spPr bwMode="auto">
          <a:xfrm>
            <a:off x="3472237" y="3852639"/>
            <a:ext cx="5655593" cy="257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926" y="4058143"/>
            <a:ext cx="3380481" cy="2492990"/>
          </a:xfrm>
          <a:prstGeom prst="rect">
            <a:avLst/>
          </a:prstGeom>
        </p:spPr>
        <p:txBody>
          <a:bodyPr wrap="square">
            <a:spAutoFit/>
          </a:bodyPr>
          <a:lstStyle/>
          <a:p>
            <a:pPr marL="285750" indent="-285750">
              <a:buFont typeface="Wingdings" panose="05000000000000000000" pitchFamily="2" charset="2"/>
              <a:buChar char="Ø"/>
            </a:pPr>
            <a:r>
              <a:rPr lang="en-GB" sz="1600" dirty="0" smtClean="0">
                <a:solidFill>
                  <a:schemeClr val="tx2"/>
                </a:solidFill>
                <a:latin typeface="Arial Black" panose="020B0A04020102020204" pitchFamily="34" charset="0"/>
              </a:rPr>
              <a:t>Optimise Cylinder Oil Feed Rate by</a:t>
            </a:r>
          </a:p>
          <a:p>
            <a:pPr marL="742950" lvl="1" indent="-285750">
              <a:buFont typeface="Wingdings" panose="05000000000000000000" pitchFamily="2" charset="2"/>
              <a:buChar char="Ø"/>
            </a:pPr>
            <a:endParaRPr lang="en-GB" sz="1600" dirty="0">
              <a:solidFill>
                <a:schemeClr val="tx2"/>
              </a:solidFill>
              <a:latin typeface="Arial Black" panose="020B0A04020102020204" pitchFamily="34" charset="0"/>
            </a:endParaRPr>
          </a:p>
          <a:p>
            <a:pPr marL="742950" lvl="1" indent="-285750">
              <a:buFont typeface="Wingdings" panose="05000000000000000000" pitchFamily="2" charset="2"/>
              <a:buChar char="ü"/>
            </a:pPr>
            <a:r>
              <a:rPr lang="en-GB" sz="1200" dirty="0" smtClean="0">
                <a:solidFill>
                  <a:schemeClr val="tx2"/>
                </a:solidFill>
                <a:latin typeface="Arial Black" panose="020B0A04020102020204" pitchFamily="34" charset="0"/>
              </a:rPr>
              <a:t>Maintaining oil BN (alkalinity) within acceptable limits in order </a:t>
            </a:r>
            <a:r>
              <a:rPr lang="en-GB" sz="1200" dirty="0">
                <a:solidFill>
                  <a:schemeClr val="tx2"/>
                </a:solidFill>
                <a:latin typeface="Arial Black" panose="020B0A04020102020204" pitchFamily="34" charset="0"/>
              </a:rPr>
              <a:t>to neutralise </a:t>
            </a:r>
            <a:r>
              <a:rPr lang="en-GB" sz="1200" dirty="0" smtClean="0">
                <a:solidFill>
                  <a:schemeClr val="tx2"/>
                </a:solidFill>
                <a:latin typeface="Arial Black" panose="020B0A04020102020204" pitchFamily="34" charset="0"/>
              </a:rPr>
              <a:t>H</a:t>
            </a:r>
            <a:r>
              <a:rPr lang="en-GB" sz="1000" dirty="0" smtClean="0">
                <a:solidFill>
                  <a:schemeClr val="tx2"/>
                </a:solidFill>
                <a:latin typeface="Arial Black" panose="020B0A04020102020204" pitchFamily="34" charset="0"/>
              </a:rPr>
              <a:t>2</a:t>
            </a:r>
            <a:r>
              <a:rPr lang="en-GB" sz="1200" dirty="0" smtClean="0">
                <a:solidFill>
                  <a:schemeClr val="tx2"/>
                </a:solidFill>
                <a:latin typeface="Arial Black" panose="020B0A04020102020204" pitchFamily="34" charset="0"/>
              </a:rPr>
              <a:t>SO</a:t>
            </a:r>
            <a:r>
              <a:rPr lang="en-GB" sz="1000" dirty="0" smtClean="0">
                <a:solidFill>
                  <a:schemeClr val="tx2"/>
                </a:solidFill>
                <a:latin typeface="Arial Black" panose="020B0A04020102020204" pitchFamily="34" charset="0"/>
              </a:rPr>
              <a:t>4 </a:t>
            </a:r>
            <a:r>
              <a:rPr lang="en-GB" sz="1100" dirty="0" smtClean="0">
                <a:solidFill>
                  <a:schemeClr val="tx2"/>
                </a:solidFill>
                <a:latin typeface="Arial Black" panose="020B0A04020102020204" pitchFamily="34" charset="0"/>
              </a:rPr>
              <a:t>and avoid corrosion</a:t>
            </a:r>
            <a:endParaRPr lang="en-GB" sz="1000" dirty="0" smtClean="0">
              <a:solidFill>
                <a:schemeClr val="tx2"/>
              </a:solidFill>
              <a:latin typeface="Arial Black" panose="020B0A04020102020204" pitchFamily="34" charset="0"/>
            </a:endParaRPr>
          </a:p>
          <a:p>
            <a:pPr marL="742950" lvl="1" indent="-285750">
              <a:buFont typeface="Wingdings" panose="05000000000000000000" pitchFamily="2" charset="2"/>
              <a:buChar char="ü"/>
            </a:pPr>
            <a:endParaRPr lang="en-GB" sz="1200" dirty="0">
              <a:solidFill>
                <a:schemeClr val="tx2"/>
              </a:solidFill>
              <a:latin typeface="Arial Black" panose="020B0A04020102020204" pitchFamily="34" charset="0"/>
            </a:endParaRPr>
          </a:p>
          <a:p>
            <a:pPr marL="742950" lvl="1" indent="-285750">
              <a:buFont typeface="Wingdings" panose="05000000000000000000" pitchFamily="2" charset="2"/>
              <a:buChar char="ü"/>
            </a:pPr>
            <a:r>
              <a:rPr lang="en-GB" sz="1200" dirty="0" smtClean="0">
                <a:solidFill>
                  <a:schemeClr val="tx2"/>
                </a:solidFill>
                <a:latin typeface="Arial Black" panose="020B0A04020102020204" pitchFamily="34" charset="0"/>
              </a:rPr>
              <a:t>Monitoring iron (wear) content in oil to ensure proper lubrication is maintained</a:t>
            </a:r>
          </a:p>
        </p:txBody>
      </p:sp>
      <p:sp>
        <p:nvSpPr>
          <p:cNvPr id="13" name="Rectangle 18"/>
          <p:cNvSpPr>
            <a:spLocks noChangeArrowheads="1"/>
          </p:cNvSpPr>
          <p:nvPr/>
        </p:nvSpPr>
        <p:spPr bwMode="auto">
          <a:xfrm>
            <a:off x="2772209" y="6394529"/>
            <a:ext cx="61926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 pos="539750" algn="l"/>
              </a:tabLst>
            </a:pPr>
            <a:r>
              <a:rPr kumimoji="0" lang="en-US" sz="1200" b="1" i="0" u="none" strike="noStrike" cap="none" normalizeH="0" baseline="0" dirty="0" smtClean="0" bmk="_Toc423087041">
                <a:ln>
                  <a:noFill/>
                </a:ln>
                <a:solidFill>
                  <a:srgbClr val="00A99D"/>
                </a:solidFill>
                <a:effectLst/>
                <a:latin typeface="Arial" pitchFamily="34" charset="0"/>
                <a:ea typeface="Times New Roman" pitchFamily="18" charset="0"/>
                <a:cs typeface="Arial" pitchFamily="34" charset="0"/>
              </a:rPr>
              <a:t>Interactive cylinder analysis graphs: </a:t>
            </a:r>
            <a:r>
              <a:rPr lang="en-US" sz="1200" dirty="0" smtClean="0" bmk="_Toc423087041">
                <a:solidFill>
                  <a:srgbClr val="006472"/>
                </a:solidFill>
                <a:latin typeface="Arial" pitchFamily="34" charset="0"/>
                <a:ea typeface="Times New Roman" pitchFamily="18" charset="0"/>
                <a:cs typeface="Arial" pitchFamily="34" charset="0"/>
              </a:rPr>
              <a:t>Multiple sample results can be compared against one another in various graphical formats to </a:t>
            </a:r>
            <a:r>
              <a:rPr lang="en-US" sz="1200" dirty="0" err="1" smtClean="0" bmk="_Toc423087041">
                <a:solidFill>
                  <a:srgbClr val="006472"/>
                </a:solidFill>
                <a:latin typeface="Arial" pitchFamily="34" charset="0"/>
                <a:ea typeface="Times New Roman" pitchFamily="18" charset="0"/>
                <a:cs typeface="Arial" pitchFamily="34" charset="0"/>
              </a:rPr>
              <a:t>analyse</a:t>
            </a:r>
            <a:r>
              <a:rPr lang="en-US" sz="1200" dirty="0" smtClean="0" bmk="_Toc423087041">
                <a:solidFill>
                  <a:srgbClr val="006472"/>
                </a:solidFill>
                <a:latin typeface="Arial" pitchFamily="34" charset="0"/>
                <a:ea typeface="Times New Roman" pitchFamily="18" charset="0"/>
                <a:cs typeface="Arial" pitchFamily="34" charset="0"/>
              </a:rPr>
              <a:t> cylinder health and prevailing trends.</a:t>
            </a:r>
            <a:endParaRPr lang="en-GB" sz="1200" dirty="0" bmk="_Toc423087041">
              <a:solidFill>
                <a:srgbClr val="006472"/>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504612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88640"/>
            <a:ext cx="9144000" cy="648072"/>
          </a:xfrm>
        </p:spPr>
        <p:txBody>
          <a:bodyPr>
            <a:normAutofit/>
          </a:bodyPr>
          <a:lstStyle/>
          <a:p>
            <a:pPr algn="ctr"/>
            <a:r>
              <a:rPr lang="en-GB" sz="2000" dirty="0" smtClean="0">
                <a:solidFill>
                  <a:schemeClr val="tx2"/>
                </a:solidFill>
                <a:latin typeface="Arial Black" panose="020B0A04020102020204" pitchFamily="34" charset="0"/>
              </a:rPr>
              <a:t>Advanced Analysis Capabilities</a:t>
            </a:r>
          </a:p>
          <a:p>
            <a:pPr algn="ctr"/>
            <a:r>
              <a:rPr lang="en-GB" sz="2000" dirty="0" smtClean="0">
                <a:solidFill>
                  <a:schemeClr val="tx2"/>
                </a:solidFill>
                <a:latin typeface="Arial Black" panose="020B0A04020102020204" pitchFamily="34" charset="0"/>
              </a:rPr>
              <a:t>SEM &amp; EDS</a:t>
            </a:r>
            <a:endParaRPr lang="en-GB" sz="2000" dirty="0">
              <a:solidFill>
                <a:schemeClr val="tx2"/>
              </a:solidFill>
              <a:latin typeface="Arial Black" panose="020B0A040201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908720"/>
            <a:ext cx="3833884"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800109"/>
            <a:ext cx="2762152" cy="1926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6884" y="1052736"/>
            <a:ext cx="5240932" cy="3747373"/>
          </a:xfrm>
          <a:prstGeom prst="rect">
            <a:avLst/>
          </a:prstGeom>
        </p:spPr>
        <p:txBody>
          <a:bodyPr wrap="square">
            <a:spAutoFit/>
          </a:bodyPr>
          <a:lstStyle/>
          <a:p>
            <a:pPr marL="914400" lvl="1" indent="-457200">
              <a:lnSpc>
                <a:spcPct val="150000"/>
              </a:lnSpc>
              <a:buFont typeface="Wingdings" panose="05000000000000000000" pitchFamily="2" charset="2"/>
              <a:buChar char="Ø"/>
            </a:pPr>
            <a:r>
              <a:rPr lang="en-GB" sz="1600" dirty="0" smtClean="0">
                <a:solidFill>
                  <a:schemeClr val="tx1">
                    <a:lumMod val="65000"/>
                    <a:lumOff val="35000"/>
                  </a:schemeClr>
                </a:solidFill>
                <a:latin typeface="Arial Black" panose="020B0A04020102020204" pitchFamily="34" charset="0"/>
              </a:rPr>
              <a:t>Machinery health snapshot</a:t>
            </a:r>
          </a:p>
          <a:p>
            <a:pPr lvl="1">
              <a:lnSpc>
                <a:spcPct val="150000"/>
              </a:lnSpc>
            </a:pPr>
            <a:endParaRPr lang="en-GB" sz="1600" dirty="0" smtClean="0">
              <a:solidFill>
                <a:schemeClr val="tx1">
                  <a:lumMod val="65000"/>
                  <a:lumOff val="35000"/>
                </a:schemeClr>
              </a:solidFill>
              <a:latin typeface="Arial Black" panose="020B0A04020102020204" pitchFamily="34" charset="0"/>
            </a:endParaRPr>
          </a:p>
          <a:p>
            <a:pPr marL="914400" lvl="1" indent="-457200">
              <a:lnSpc>
                <a:spcPct val="150000"/>
              </a:lnSpc>
              <a:buFont typeface="Wingdings" panose="05000000000000000000" pitchFamily="2" charset="2"/>
              <a:buChar char="Ø"/>
            </a:pPr>
            <a:r>
              <a:rPr lang="en-GB" sz="1600" dirty="0" smtClean="0">
                <a:solidFill>
                  <a:schemeClr val="tx1">
                    <a:lumMod val="65000"/>
                    <a:lumOff val="35000"/>
                  </a:schemeClr>
                </a:solidFill>
                <a:latin typeface="Arial Black" panose="020B0A04020102020204" pitchFamily="34" charset="0"/>
              </a:rPr>
              <a:t>Identify the specific type of wear in the elements detected (e.g. abrasive, adhesive, surface fatigue, galling) </a:t>
            </a:r>
          </a:p>
          <a:p>
            <a:pPr lvl="1">
              <a:lnSpc>
                <a:spcPct val="150000"/>
              </a:lnSpc>
            </a:pPr>
            <a:endParaRPr lang="en-GB" sz="1600" dirty="0" smtClean="0">
              <a:solidFill>
                <a:schemeClr val="tx1">
                  <a:lumMod val="65000"/>
                  <a:lumOff val="35000"/>
                </a:schemeClr>
              </a:solidFill>
              <a:latin typeface="Arial Black" panose="020B0A04020102020204" pitchFamily="34" charset="0"/>
            </a:endParaRPr>
          </a:p>
          <a:p>
            <a:pPr marL="914400" lvl="1" indent="-457200">
              <a:lnSpc>
                <a:spcPct val="150000"/>
              </a:lnSpc>
              <a:buFont typeface="Wingdings" panose="05000000000000000000" pitchFamily="2" charset="2"/>
              <a:buChar char="Ø"/>
            </a:pPr>
            <a:r>
              <a:rPr lang="en-GB" sz="1600" dirty="0" smtClean="0">
                <a:solidFill>
                  <a:schemeClr val="tx1">
                    <a:lumMod val="65000"/>
                    <a:lumOff val="35000"/>
                  </a:schemeClr>
                </a:solidFill>
                <a:latin typeface="Arial Black" panose="020B0A04020102020204" pitchFamily="34" charset="0"/>
              </a:rPr>
              <a:t>Identify the specific component suffering damage in order to carry out localised overhauls</a:t>
            </a: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61" y="4050871"/>
            <a:ext cx="2808312" cy="231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388" y="3946433"/>
            <a:ext cx="1529543" cy="278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123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39" y="4797152"/>
            <a:ext cx="3929204" cy="175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12" name="Right Triangle 11"/>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 name="Text Placeholder 2"/>
          <p:cNvSpPr>
            <a:spLocks noGrp="1"/>
          </p:cNvSpPr>
          <p:nvPr>
            <p:ph type="body" sz="quarter" idx="13"/>
          </p:nvPr>
        </p:nvSpPr>
        <p:spPr>
          <a:xfrm>
            <a:off x="0" y="175437"/>
            <a:ext cx="9144000" cy="400110"/>
          </a:xfrm>
        </p:spPr>
        <p:txBody>
          <a:bodyPr/>
          <a:lstStyle/>
          <a:p>
            <a:pPr algn="ctr"/>
            <a:r>
              <a:rPr lang="en-GB" sz="2000" dirty="0" smtClean="0">
                <a:solidFill>
                  <a:schemeClr val="tx2"/>
                </a:solidFill>
                <a:latin typeface="Arial Black" panose="020B0A04020102020204" pitchFamily="34" charset="0"/>
              </a:rPr>
              <a:t>Bespoke Surveys</a:t>
            </a:r>
            <a:endParaRPr lang="en-GB" sz="2000" dirty="0">
              <a:solidFill>
                <a:schemeClr val="tx2"/>
              </a:solidFill>
              <a:latin typeface="Arial Black" panose="020B0A040201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69" y="1070231"/>
            <a:ext cx="33432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92" y="2057028"/>
            <a:ext cx="265747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692" y="3128550"/>
            <a:ext cx="343852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1070231"/>
            <a:ext cx="2228056" cy="30491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6300" y="4797152"/>
            <a:ext cx="2210569" cy="1654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7917" y="4640656"/>
            <a:ext cx="3036771" cy="2185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66645" y="1554023"/>
            <a:ext cx="5219398" cy="461665"/>
          </a:xfrm>
          <a:prstGeom prst="rect">
            <a:avLst/>
          </a:prstGeom>
          <a:noFill/>
        </p:spPr>
        <p:txBody>
          <a:bodyPr wrap="square" rtlCol="0">
            <a:spAutoFit/>
          </a:bodyPr>
          <a:lstStyle/>
          <a:p>
            <a:r>
              <a:rPr lang="en-GB" sz="1200" dirty="0" smtClean="0">
                <a:solidFill>
                  <a:schemeClr val="bg1">
                    <a:lumMod val="50000"/>
                  </a:schemeClr>
                </a:solidFill>
              </a:rPr>
              <a:t>Optimise machinery performance, reduce energy dissipation, decrease consumption, prevent breakdowns, avoid costly overhauls</a:t>
            </a:r>
            <a:endParaRPr lang="en-GB" sz="1200" dirty="0">
              <a:solidFill>
                <a:schemeClr val="bg1">
                  <a:lumMod val="50000"/>
                </a:schemeClr>
              </a:solidFill>
            </a:endParaRPr>
          </a:p>
        </p:txBody>
      </p:sp>
      <p:sp>
        <p:nvSpPr>
          <p:cNvPr id="15" name="TextBox 14"/>
          <p:cNvSpPr txBox="1"/>
          <p:nvPr/>
        </p:nvSpPr>
        <p:spPr>
          <a:xfrm>
            <a:off x="1231621" y="2550095"/>
            <a:ext cx="5219398" cy="461665"/>
          </a:xfrm>
          <a:prstGeom prst="rect">
            <a:avLst/>
          </a:prstGeom>
          <a:noFill/>
        </p:spPr>
        <p:txBody>
          <a:bodyPr wrap="square" rtlCol="0">
            <a:spAutoFit/>
          </a:bodyPr>
          <a:lstStyle/>
          <a:p>
            <a:r>
              <a:rPr lang="en-GB" sz="1200" dirty="0" smtClean="0">
                <a:solidFill>
                  <a:schemeClr val="bg1">
                    <a:lumMod val="50000"/>
                  </a:schemeClr>
                </a:solidFill>
              </a:rPr>
              <a:t>Improved HSE for crew through detection of exhaust gas leaks, prevent electrical short-circuits, prevent breakdowns, prevent fire on-board.</a:t>
            </a:r>
            <a:endParaRPr lang="en-GB" sz="1200" dirty="0">
              <a:solidFill>
                <a:schemeClr val="bg1">
                  <a:lumMod val="50000"/>
                </a:schemeClr>
              </a:solidFill>
            </a:endParaRPr>
          </a:p>
        </p:txBody>
      </p:sp>
      <p:sp>
        <p:nvSpPr>
          <p:cNvPr id="16" name="TextBox 15"/>
          <p:cNvSpPr txBox="1"/>
          <p:nvPr/>
        </p:nvSpPr>
        <p:spPr>
          <a:xfrm>
            <a:off x="1266645" y="3789040"/>
            <a:ext cx="5219398" cy="646331"/>
          </a:xfrm>
          <a:prstGeom prst="rect">
            <a:avLst/>
          </a:prstGeom>
          <a:noFill/>
        </p:spPr>
        <p:txBody>
          <a:bodyPr wrap="square" rtlCol="0">
            <a:spAutoFit/>
          </a:bodyPr>
          <a:lstStyle/>
          <a:p>
            <a:r>
              <a:rPr lang="en-GB" sz="1200" dirty="0" smtClean="0">
                <a:solidFill>
                  <a:schemeClr val="bg1">
                    <a:lumMod val="50000"/>
                  </a:schemeClr>
                </a:solidFill>
              </a:rPr>
              <a:t>Optimise engine and generators’ performance, reduce consumption, reduce NOx, </a:t>
            </a:r>
            <a:r>
              <a:rPr lang="en-GB" sz="1200" dirty="0" err="1" smtClean="0">
                <a:solidFill>
                  <a:schemeClr val="bg1">
                    <a:lumMod val="50000"/>
                  </a:schemeClr>
                </a:solidFill>
              </a:rPr>
              <a:t>SOx</a:t>
            </a:r>
            <a:r>
              <a:rPr lang="en-GB" sz="1200" dirty="0" smtClean="0">
                <a:solidFill>
                  <a:schemeClr val="bg1">
                    <a:lumMod val="50000"/>
                  </a:schemeClr>
                </a:solidFill>
              </a:rPr>
              <a:t> and PM emissions ensuring compliance with IMO 2020,  extended engine and components’ lifetime via improved combustion</a:t>
            </a:r>
            <a:endParaRPr lang="en-GB" sz="1200" dirty="0">
              <a:solidFill>
                <a:schemeClr val="bg1">
                  <a:lumMod val="50000"/>
                </a:schemeClr>
              </a:solidFill>
            </a:endParaRPr>
          </a:p>
        </p:txBody>
      </p:sp>
    </p:spTree>
    <p:extLst>
      <p:ext uri="{BB962C8B-B14F-4D97-AF65-F5344CB8AC3E}">
        <p14:creationId xmlns:p14="http://schemas.microsoft.com/office/powerpoint/2010/main" val="1485639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12" name="Right Triangle 11"/>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 name="Text Placeholder 2"/>
          <p:cNvSpPr>
            <a:spLocks noGrp="1"/>
          </p:cNvSpPr>
          <p:nvPr>
            <p:ph type="body" sz="quarter" idx="13"/>
          </p:nvPr>
        </p:nvSpPr>
        <p:spPr>
          <a:xfrm>
            <a:off x="827584" y="175437"/>
            <a:ext cx="9144000" cy="461665"/>
          </a:xfrm>
        </p:spPr>
        <p:txBody>
          <a:bodyPr/>
          <a:lstStyle/>
          <a:p>
            <a:pPr algn="ctr"/>
            <a:r>
              <a:rPr lang="en-GB" sz="2400" dirty="0" smtClean="0">
                <a:solidFill>
                  <a:schemeClr val="tx2"/>
                </a:solidFill>
                <a:latin typeface="Arial Black" panose="020B0A04020102020204" pitchFamily="34" charset="0"/>
              </a:rPr>
              <a:t>Mandatory Requirements</a:t>
            </a:r>
            <a:endParaRPr lang="en-GB" sz="2400" dirty="0">
              <a:solidFill>
                <a:schemeClr val="tx2"/>
              </a:solidFill>
              <a:latin typeface="Arial Black" panose="020B0A04020102020204"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6" y="1271786"/>
            <a:ext cx="33623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41040" y="3235514"/>
            <a:ext cx="8623448" cy="3046988"/>
          </a:xfrm>
          <a:prstGeom prst="rect">
            <a:avLst/>
          </a:prstGeom>
        </p:spPr>
        <p:txBody>
          <a:bodyPr wrap="square">
            <a:spAutoFit/>
          </a:bodyPr>
          <a:lstStyle/>
          <a:p>
            <a:pPr algn="ctr"/>
            <a:endParaRPr lang="en-GB" sz="1600" b="1" u="sng" dirty="0" smtClean="0">
              <a:solidFill>
                <a:srgbClr val="006472"/>
              </a:solidFill>
              <a:latin typeface="Arial" panose="020B0604020202020204" pitchFamily="34" charset="0"/>
              <a:cs typeface="Arial" panose="020B0604020202020204" pitchFamily="34" charset="0"/>
            </a:endParaRPr>
          </a:p>
          <a:p>
            <a:r>
              <a:rPr lang="en-GB" sz="1600" dirty="0" smtClean="0">
                <a:solidFill>
                  <a:srgbClr val="006472"/>
                </a:solidFill>
                <a:latin typeface="Arial" panose="020B0604020202020204" pitchFamily="34" charset="0"/>
                <a:cs typeface="Arial" panose="020B0604020202020204" pitchFamily="34" charset="0"/>
              </a:rPr>
              <a:t>Some types of analyses are to be executed due to mandatory requirements set out by either international or local administrations. Some examples are as follows:</a:t>
            </a:r>
          </a:p>
          <a:p>
            <a:endParaRPr lang="en-GB" sz="1600" dirty="0">
              <a:solidFill>
                <a:srgbClr val="00647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solidFill>
                  <a:srgbClr val="006472"/>
                </a:solidFill>
                <a:latin typeface="Arial" panose="020B0604020202020204" pitchFamily="34" charset="0"/>
                <a:cs typeface="Arial" panose="020B0604020202020204" pitchFamily="34" charset="0"/>
              </a:rPr>
              <a:t>Ballast Water Analysis </a:t>
            </a:r>
            <a:r>
              <a:rPr lang="en-GB" sz="1600" dirty="0" smtClean="0">
                <a:solidFill>
                  <a:srgbClr val="006472"/>
                </a:solidFill>
                <a:latin typeface="Arial" panose="020B0604020202020204" pitchFamily="34" charset="0"/>
                <a:cs typeface="Arial" panose="020B0604020202020204" pitchFamily="34" charset="0"/>
              </a:rPr>
              <a:t>– Required 2x year  for commissioned working BWTSs as per VGP 2013</a:t>
            </a:r>
          </a:p>
          <a:p>
            <a:pPr marL="285750" indent="-285750">
              <a:buFont typeface="Arial" panose="020B0604020202020204" pitchFamily="34" charset="0"/>
              <a:buChar char="•"/>
            </a:pPr>
            <a:endParaRPr lang="en-GB" sz="1600" dirty="0">
              <a:solidFill>
                <a:srgbClr val="00647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solidFill>
                  <a:srgbClr val="006472"/>
                </a:solidFill>
                <a:latin typeface="Arial" panose="020B0604020202020204" pitchFamily="34" charset="0"/>
                <a:cs typeface="Arial" panose="020B0604020202020204" pitchFamily="34" charset="0"/>
              </a:rPr>
              <a:t>Potable / Sewage Water Analysis </a:t>
            </a:r>
            <a:r>
              <a:rPr lang="en-GB" sz="1600" dirty="0" smtClean="0">
                <a:solidFill>
                  <a:srgbClr val="006472"/>
                </a:solidFill>
                <a:latin typeface="Arial" panose="020B0604020202020204" pitchFamily="34" charset="0"/>
                <a:cs typeface="Arial" panose="020B0604020202020204" pitchFamily="34" charset="0"/>
              </a:rPr>
              <a:t>– Required 1x year as per MLC 2006 as amended on 2013</a:t>
            </a:r>
          </a:p>
          <a:p>
            <a:pPr marL="285750" indent="-285750">
              <a:buFont typeface="Arial" panose="020B0604020202020204" pitchFamily="34" charset="0"/>
              <a:buChar char="•"/>
            </a:pPr>
            <a:endParaRPr lang="en-GB" sz="1600" dirty="0">
              <a:solidFill>
                <a:srgbClr val="00647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smtClean="0">
                <a:solidFill>
                  <a:srgbClr val="006472"/>
                </a:solidFill>
                <a:latin typeface="Arial" panose="020B0604020202020204" pitchFamily="34" charset="0"/>
                <a:cs typeface="Arial" panose="020B0604020202020204" pitchFamily="34" charset="0"/>
              </a:rPr>
              <a:t>OWS </a:t>
            </a:r>
            <a:r>
              <a:rPr lang="en-GB" sz="1600" b="1" dirty="0">
                <a:solidFill>
                  <a:srgbClr val="006472"/>
                </a:solidFill>
                <a:latin typeface="Arial" panose="020B0604020202020204" pitchFamily="34" charset="0"/>
                <a:cs typeface="Arial" panose="020B0604020202020204" pitchFamily="34" charset="0"/>
              </a:rPr>
              <a:t>Efficiency </a:t>
            </a:r>
            <a:r>
              <a:rPr lang="en-GB" sz="1600" dirty="0">
                <a:solidFill>
                  <a:srgbClr val="006472"/>
                </a:solidFill>
                <a:latin typeface="Arial" panose="020B0604020202020204" pitchFamily="34" charset="0"/>
                <a:cs typeface="Arial" panose="020B0604020202020204" pitchFamily="34" charset="0"/>
              </a:rPr>
              <a:t>– Required 1x year as per MARPOL MEPC 107 (49) </a:t>
            </a:r>
            <a:endParaRPr lang="en-GB" sz="1600" dirty="0" smtClean="0">
              <a:solidFill>
                <a:srgbClr val="00647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rgbClr val="006472"/>
              </a:solidFill>
              <a:latin typeface="Arial" panose="020B0604020202020204" pitchFamily="34" charset="0"/>
              <a:cs typeface="Arial" panose="020B0604020202020204" pitchFamily="34" charset="0"/>
            </a:endParaRPr>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851" y="1188853"/>
            <a:ext cx="5598393" cy="174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37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12" name="Right Triangle 11"/>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 name="Text Placeholder 2"/>
          <p:cNvSpPr>
            <a:spLocks noGrp="1"/>
          </p:cNvSpPr>
          <p:nvPr>
            <p:ph type="body" sz="quarter" idx="13"/>
          </p:nvPr>
        </p:nvSpPr>
        <p:spPr>
          <a:xfrm>
            <a:off x="-20893" y="206215"/>
            <a:ext cx="9144000" cy="400110"/>
          </a:xfrm>
        </p:spPr>
        <p:txBody>
          <a:bodyPr/>
          <a:lstStyle/>
          <a:p>
            <a:pPr algn="ctr"/>
            <a:r>
              <a:rPr lang="en-GB" sz="2000" dirty="0" smtClean="0">
                <a:solidFill>
                  <a:schemeClr val="tx2"/>
                </a:solidFill>
                <a:latin typeface="Arial Black" panose="020B0A04020102020204" pitchFamily="34" charset="0"/>
              </a:rPr>
              <a:t>Quality Assurance</a:t>
            </a:r>
            <a:endParaRPr lang="en-GB" sz="2000" dirty="0">
              <a:solidFill>
                <a:schemeClr val="tx2"/>
              </a:solidFill>
              <a:latin typeface="Arial Black" panose="020B0A04020102020204" pitchFamily="34" charset="0"/>
            </a:endParaRPr>
          </a:p>
        </p:txBody>
      </p:sp>
      <p:grpSp>
        <p:nvGrpSpPr>
          <p:cNvPr id="4" name="Group 6"/>
          <p:cNvGrpSpPr>
            <a:grpSpLocks/>
          </p:cNvGrpSpPr>
          <p:nvPr/>
        </p:nvGrpSpPr>
        <p:grpSpPr bwMode="auto">
          <a:xfrm>
            <a:off x="2416093" y="3717032"/>
            <a:ext cx="3813175" cy="715962"/>
            <a:chOff x="842" y="14428"/>
            <a:chExt cx="7455" cy="1323"/>
          </a:xfrm>
        </p:grpSpPr>
        <p:pic>
          <p:nvPicPr>
            <p:cNvPr id="103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 y="14482"/>
              <a:ext cx="1104" cy="1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7" y="14428"/>
              <a:ext cx="3750" cy="13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 y="14430"/>
              <a:ext cx="2018" cy="132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260276" y="1196752"/>
            <a:ext cx="8623448" cy="1600438"/>
          </a:xfrm>
          <a:prstGeom prst="rect">
            <a:avLst/>
          </a:prstGeom>
        </p:spPr>
        <p:txBody>
          <a:bodyPr wrap="square">
            <a:spAutoFit/>
          </a:bodyPr>
          <a:lstStyle/>
          <a:p>
            <a:pPr marL="285750" indent="-285750">
              <a:buFont typeface="Wingdings" panose="05000000000000000000" pitchFamily="2" charset="2"/>
              <a:buChar char="ü"/>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400" b="1" dirty="0" err="1" smtClean="0">
                <a:solidFill>
                  <a:schemeClr val="tx1">
                    <a:lumMod val="65000"/>
                    <a:lumOff val="35000"/>
                  </a:schemeClr>
                </a:solidFill>
                <a:latin typeface="Arial" panose="020B0604020202020204" pitchFamily="34" charset="0"/>
                <a:cs typeface="Arial" panose="020B0604020202020204" pitchFamily="34" charset="0"/>
              </a:rPr>
              <a:t>SeaTec</a:t>
            </a:r>
            <a:r>
              <a:rPr lang="en-GB" sz="1400" b="1" dirty="0" smtClean="0">
                <a:solidFill>
                  <a:schemeClr val="tx1">
                    <a:lumMod val="65000"/>
                    <a:lumOff val="35000"/>
                  </a:schemeClr>
                </a:solidFill>
                <a:latin typeface="Arial" panose="020B0604020202020204" pitchFamily="34" charset="0"/>
                <a:cs typeface="Arial" panose="020B0604020202020204" pitchFamily="34" charset="0"/>
              </a:rPr>
              <a:t> Management System </a:t>
            </a:r>
            <a:r>
              <a:rPr lang="en-GB" sz="1400" dirty="0" smtClean="0">
                <a:solidFill>
                  <a:schemeClr val="tx1">
                    <a:lumMod val="65000"/>
                    <a:lumOff val="35000"/>
                  </a:schemeClr>
                </a:solidFill>
                <a:latin typeface="Arial" panose="020B0604020202020204" pitchFamily="34" charset="0"/>
                <a:cs typeface="Arial" panose="020B0604020202020204" pitchFamily="34" charset="0"/>
              </a:rPr>
              <a:t>– ISO 9001 LR, UKAS</a:t>
            </a:r>
          </a:p>
          <a:p>
            <a:pPr marL="285750" indent="-285750">
              <a:buFont typeface="Wingdings" panose="05000000000000000000" pitchFamily="2" charset="2"/>
              <a:buChar char="ü"/>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400" b="1" dirty="0" smtClean="0">
                <a:solidFill>
                  <a:schemeClr val="tx1">
                    <a:lumMod val="65000"/>
                    <a:lumOff val="35000"/>
                  </a:schemeClr>
                </a:solidFill>
                <a:latin typeface="Arial" panose="020B0604020202020204" pitchFamily="34" charset="0"/>
                <a:cs typeface="Arial" panose="020B0604020202020204" pitchFamily="34" charset="0"/>
              </a:rPr>
              <a:t>Partner Laboratories </a:t>
            </a:r>
            <a:r>
              <a:rPr lang="en-GB" sz="1400" dirty="0" smtClean="0">
                <a:solidFill>
                  <a:schemeClr val="tx1">
                    <a:lumMod val="65000"/>
                    <a:lumOff val="35000"/>
                  </a:schemeClr>
                </a:solidFill>
                <a:latin typeface="Arial" panose="020B0604020202020204" pitchFamily="34" charset="0"/>
                <a:cs typeface="Arial" panose="020B0604020202020204" pitchFamily="34" charset="0"/>
              </a:rPr>
              <a:t>– ISO 17025</a:t>
            </a:r>
          </a:p>
          <a:p>
            <a:pPr marL="285750" indent="-285750">
              <a:buFont typeface="Wingdings" panose="05000000000000000000" pitchFamily="2" charset="2"/>
              <a:buChar char="ü"/>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400" b="1" dirty="0" smtClean="0">
                <a:solidFill>
                  <a:schemeClr val="tx1">
                    <a:lumMod val="65000"/>
                    <a:lumOff val="35000"/>
                  </a:schemeClr>
                </a:solidFill>
                <a:latin typeface="Arial" panose="020B0604020202020204" pitchFamily="34" charset="0"/>
                <a:cs typeface="Arial" panose="020B0604020202020204" pitchFamily="34" charset="0"/>
              </a:rPr>
              <a:t>Class Approval </a:t>
            </a:r>
            <a:r>
              <a:rPr lang="en-GB" sz="1400" dirty="0" smtClean="0">
                <a:solidFill>
                  <a:schemeClr val="tx1">
                    <a:lumMod val="65000"/>
                    <a:lumOff val="35000"/>
                  </a:schemeClr>
                </a:solidFill>
                <a:latin typeface="Arial" panose="020B0604020202020204" pitchFamily="34" charset="0"/>
                <a:cs typeface="Arial" panose="020B0604020202020204" pitchFamily="34" charset="0"/>
              </a:rPr>
              <a:t>– Lloyd’s Register, American Bureau of Shipping</a:t>
            </a:r>
          </a:p>
          <a:p>
            <a:pPr marL="285750" indent="-285750">
              <a:buFont typeface="Arial" panose="020B0604020202020204" pitchFamily="34" charset="0"/>
              <a:buChar char="•"/>
            </a:pPr>
            <a:endParaRPr lang="en-GB" sz="1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82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9834979"/>
              </p:ext>
            </p:extLst>
          </p:nvPr>
        </p:nvGraphicFramePr>
        <p:xfrm>
          <a:off x="0" y="812539"/>
          <a:ext cx="9143999" cy="6055303"/>
        </p:xfrm>
        <a:graphic>
          <a:graphicData uri="http://schemas.openxmlformats.org/drawingml/2006/table">
            <a:tbl>
              <a:tblPr firstRow="1" firstCol="1" bandRow="1">
                <a:tableStyleId>{9DCAF9ED-07DC-4A11-8D7F-57B35C25682E}</a:tableStyleId>
              </a:tblPr>
              <a:tblGrid>
                <a:gridCol w="923863">
                  <a:extLst>
                    <a:ext uri="{9D8B030D-6E8A-4147-A177-3AD203B41FA5}">
                      <a16:colId xmlns:a16="http://schemas.microsoft.com/office/drawing/2014/main" val="20000"/>
                    </a:ext>
                  </a:extLst>
                </a:gridCol>
                <a:gridCol w="1117001">
                  <a:extLst>
                    <a:ext uri="{9D8B030D-6E8A-4147-A177-3AD203B41FA5}">
                      <a16:colId xmlns:a16="http://schemas.microsoft.com/office/drawing/2014/main" val="20001"/>
                    </a:ext>
                  </a:extLst>
                </a:gridCol>
                <a:gridCol w="1743333">
                  <a:extLst>
                    <a:ext uri="{9D8B030D-6E8A-4147-A177-3AD203B41FA5}">
                      <a16:colId xmlns:a16="http://schemas.microsoft.com/office/drawing/2014/main" val="20002"/>
                    </a:ext>
                  </a:extLst>
                </a:gridCol>
                <a:gridCol w="976642">
                  <a:extLst>
                    <a:ext uri="{9D8B030D-6E8A-4147-A177-3AD203B41FA5}">
                      <a16:colId xmlns:a16="http://schemas.microsoft.com/office/drawing/2014/main" val="20003"/>
                    </a:ext>
                  </a:extLst>
                </a:gridCol>
                <a:gridCol w="1110744">
                  <a:extLst>
                    <a:ext uri="{9D8B030D-6E8A-4147-A177-3AD203B41FA5}">
                      <a16:colId xmlns:a16="http://schemas.microsoft.com/office/drawing/2014/main" val="20004"/>
                    </a:ext>
                  </a:extLst>
                </a:gridCol>
                <a:gridCol w="3272416">
                  <a:extLst>
                    <a:ext uri="{9D8B030D-6E8A-4147-A177-3AD203B41FA5}">
                      <a16:colId xmlns:a16="http://schemas.microsoft.com/office/drawing/2014/main" val="20005"/>
                    </a:ext>
                  </a:extLst>
                </a:gridCol>
              </a:tblGrid>
              <a:tr h="112076">
                <a:tc>
                  <a:txBody>
                    <a:bodyPr/>
                    <a:lstStyle/>
                    <a:p>
                      <a:pPr algn="ctr">
                        <a:spcAft>
                          <a:spcPts val="0"/>
                        </a:spcAft>
                      </a:pPr>
                      <a:r>
                        <a:rPr lang="en-GB" sz="800" dirty="0">
                          <a:effectLst/>
                        </a:rPr>
                        <a:t>Feature</a:t>
                      </a:r>
                      <a:endParaRPr lang="en-GB" sz="800" dirty="0">
                        <a:effectLst/>
                        <a:latin typeface="Calibri"/>
                        <a:ea typeface="Calibri"/>
                        <a:cs typeface="Times New Roman"/>
                      </a:endParaRPr>
                    </a:p>
                  </a:txBody>
                  <a:tcPr marL="38002" marR="38002" marT="0" marB="0"/>
                </a:tc>
                <a:tc>
                  <a:txBody>
                    <a:bodyPr/>
                    <a:lstStyle/>
                    <a:p>
                      <a:pPr algn="ctr">
                        <a:spcAft>
                          <a:spcPts val="0"/>
                        </a:spcAft>
                      </a:pPr>
                      <a:r>
                        <a:rPr lang="en-GB" sz="800" dirty="0">
                          <a:effectLst/>
                        </a:rPr>
                        <a:t>Advantage</a:t>
                      </a:r>
                      <a:endParaRPr lang="en-GB" sz="800" dirty="0">
                        <a:effectLst/>
                        <a:latin typeface="Calibri"/>
                        <a:ea typeface="Calibri"/>
                        <a:cs typeface="Times New Roman"/>
                      </a:endParaRPr>
                    </a:p>
                  </a:txBody>
                  <a:tcPr marL="38002" marR="38002" marT="0" marB="0"/>
                </a:tc>
                <a:tc>
                  <a:txBody>
                    <a:bodyPr/>
                    <a:lstStyle/>
                    <a:p>
                      <a:pPr algn="ctr">
                        <a:spcAft>
                          <a:spcPts val="0"/>
                        </a:spcAft>
                      </a:pPr>
                      <a:r>
                        <a:rPr lang="en-GB" sz="800" dirty="0">
                          <a:effectLst/>
                        </a:rPr>
                        <a:t>Benefit</a:t>
                      </a:r>
                      <a:endParaRPr lang="en-GB" sz="800" dirty="0">
                        <a:effectLst/>
                        <a:latin typeface="Calibri"/>
                        <a:ea typeface="Calibri"/>
                        <a:cs typeface="Times New Roman"/>
                      </a:endParaRPr>
                    </a:p>
                  </a:txBody>
                  <a:tcPr marL="38002" marR="38002" marT="0" marB="0"/>
                </a:tc>
                <a:tc>
                  <a:txBody>
                    <a:bodyPr/>
                    <a:lstStyle/>
                    <a:p>
                      <a:pPr algn="ctr">
                        <a:spcAft>
                          <a:spcPts val="0"/>
                        </a:spcAft>
                      </a:pPr>
                      <a:r>
                        <a:rPr lang="en-GB" sz="800" dirty="0">
                          <a:effectLst/>
                        </a:rPr>
                        <a:t>Increase</a:t>
                      </a:r>
                      <a:endParaRPr lang="en-GB" sz="800" dirty="0">
                        <a:effectLst/>
                        <a:latin typeface="Calibri"/>
                        <a:ea typeface="Calibri"/>
                        <a:cs typeface="Times New Roman"/>
                      </a:endParaRPr>
                    </a:p>
                  </a:txBody>
                  <a:tcPr marL="38002" marR="38002" marT="0" marB="0"/>
                </a:tc>
                <a:tc>
                  <a:txBody>
                    <a:bodyPr/>
                    <a:lstStyle/>
                    <a:p>
                      <a:pPr algn="ctr">
                        <a:spcAft>
                          <a:spcPts val="0"/>
                        </a:spcAft>
                      </a:pPr>
                      <a:r>
                        <a:rPr lang="en-GB" sz="800" dirty="0">
                          <a:effectLst/>
                        </a:rPr>
                        <a:t>Reduce</a:t>
                      </a:r>
                      <a:endParaRPr lang="en-GB" sz="800" dirty="0">
                        <a:effectLst/>
                        <a:latin typeface="Calibri"/>
                        <a:ea typeface="Calibri"/>
                        <a:cs typeface="Times New Roman"/>
                      </a:endParaRPr>
                    </a:p>
                  </a:txBody>
                  <a:tcPr marL="38002" marR="38002" marT="0" marB="0"/>
                </a:tc>
                <a:tc>
                  <a:txBody>
                    <a:bodyPr/>
                    <a:lstStyle/>
                    <a:p>
                      <a:pPr algn="ctr">
                        <a:spcAft>
                          <a:spcPts val="0"/>
                        </a:spcAft>
                      </a:pPr>
                      <a:r>
                        <a:rPr lang="en-GB" sz="800" dirty="0">
                          <a:effectLst/>
                        </a:rPr>
                        <a:t>Proof</a:t>
                      </a:r>
                      <a:endParaRPr lang="en-GB" sz="800" dirty="0">
                        <a:effectLst/>
                        <a:latin typeface="Calibri"/>
                        <a:ea typeface="Calibri"/>
                        <a:cs typeface="Times New Roman"/>
                      </a:endParaRPr>
                    </a:p>
                  </a:txBody>
                  <a:tcPr marL="38002" marR="38002" marT="0" marB="0"/>
                </a:tc>
                <a:extLst>
                  <a:ext uri="{0D108BD9-81ED-4DB2-BD59-A6C34878D82A}">
                    <a16:rowId xmlns:a16="http://schemas.microsoft.com/office/drawing/2014/main" val="10000"/>
                  </a:ext>
                </a:extLst>
              </a:tr>
              <a:tr h="559454">
                <a:tc>
                  <a:txBody>
                    <a:bodyPr/>
                    <a:lstStyle/>
                    <a:p>
                      <a:pPr>
                        <a:spcAft>
                          <a:spcPts val="0"/>
                        </a:spcAft>
                      </a:pPr>
                      <a:r>
                        <a:rPr lang="en-GB" sz="700" dirty="0">
                          <a:effectLst/>
                        </a:rPr>
                        <a:t>LO Analysis</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dirty="0">
                          <a:effectLst/>
                        </a:rPr>
                        <a:t>Independent</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dirty="0">
                          <a:effectLst/>
                        </a:rPr>
                        <a:t>No link to lube oil suppliers, enabling you to maximise the lifetime of your lubes and reduce spend</a:t>
                      </a:r>
                      <a:endParaRPr lang="en-GB" sz="700" dirty="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dirty="0">
                          <a:effectLst/>
                        </a:rPr>
                        <a:t>Lube lifetime</a:t>
                      </a:r>
                    </a:p>
                    <a:p>
                      <a:pPr marL="342900" lvl="0" indent="-342900">
                        <a:spcAft>
                          <a:spcPts val="0"/>
                        </a:spcAft>
                        <a:buFont typeface="Symbol"/>
                        <a:buChar char=""/>
                      </a:pPr>
                      <a:r>
                        <a:rPr lang="en-GB" sz="700" dirty="0">
                          <a:effectLst/>
                        </a:rPr>
                        <a:t>Increases purchasing flexibility</a:t>
                      </a:r>
                      <a:endParaRPr lang="en-GB" sz="700" dirty="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dirty="0">
                          <a:effectLst/>
                        </a:rPr>
                        <a:t>Spend on lubricants</a:t>
                      </a:r>
                    </a:p>
                    <a:p>
                      <a:pPr marL="342900" lvl="0" indent="-342900">
                        <a:spcAft>
                          <a:spcPts val="0"/>
                        </a:spcAft>
                        <a:buFont typeface="Symbol"/>
                        <a:buChar char=""/>
                      </a:pPr>
                      <a:r>
                        <a:rPr lang="en-GB" sz="700" dirty="0">
                          <a:effectLst/>
                        </a:rPr>
                        <a:t>Dependency on a single lube oil supplier</a:t>
                      </a:r>
                      <a:endParaRPr lang="en-GB" sz="700" dirty="0">
                        <a:effectLst/>
                        <a:latin typeface="Calibri"/>
                        <a:ea typeface="Calibri"/>
                        <a:cs typeface="Times New Roman"/>
                      </a:endParaRPr>
                    </a:p>
                  </a:txBody>
                  <a:tcPr marL="38002" marR="38002" marT="0" marB="0"/>
                </a:tc>
                <a:tc>
                  <a:txBody>
                    <a:bodyPr/>
                    <a:lstStyle/>
                    <a:p>
                      <a:pPr>
                        <a:spcAft>
                          <a:spcPts val="0"/>
                        </a:spcAft>
                      </a:pPr>
                      <a:r>
                        <a:rPr lang="en-GB" sz="700" dirty="0">
                          <a:effectLst/>
                        </a:rPr>
                        <a:t>One of our </a:t>
                      </a:r>
                      <a:r>
                        <a:rPr lang="en-GB" sz="700" dirty="0" smtClean="0">
                          <a:effectLst/>
                        </a:rPr>
                        <a:t>customers achieved</a:t>
                      </a:r>
                      <a:r>
                        <a:rPr lang="en-GB" sz="700" baseline="0" dirty="0" smtClean="0">
                          <a:effectLst/>
                        </a:rPr>
                        <a:t> </a:t>
                      </a:r>
                      <a:r>
                        <a:rPr lang="en-GB" sz="700" dirty="0" smtClean="0">
                          <a:effectLst/>
                        </a:rPr>
                        <a:t>a </a:t>
                      </a:r>
                      <a:r>
                        <a:rPr lang="en-GB" sz="700" dirty="0">
                          <a:effectLst/>
                        </a:rPr>
                        <a:t>$2.3M over 3 years after switching to </a:t>
                      </a:r>
                      <a:r>
                        <a:rPr lang="en-GB" sz="700" dirty="0" err="1" smtClean="0">
                          <a:effectLst/>
                        </a:rPr>
                        <a:t>SeaTec</a:t>
                      </a:r>
                      <a:r>
                        <a:rPr lang="en-GB" sz="700" dirty="0" smtClean="0">
                          <a:effectLst/>
                        </a:rPr>
                        <a:t>,</a:t>
                      </a:r>
                      <a:r>
                        <a:rPr lang="en-GB" sz="700" baseline="0" dirty="0" smtClean="0">
                          <a:effectLst/>
                        </a:rPr>
                        <a:t> owing to improved machinery performance and reduced lubricant consumption</a:t>
                      </a:r>
                      <a:endParaRPr lang="en-GB" sz="700" dirty="0">
                        <a:effectLst/>
                        <a:latin typeface="Calibri"/>
                        <a:ea typeface="Calibri"/>
                        <a:cs typeface="Times New Roman"/>
                      </a:endParaRPr>
                    </a:p>
                  </a:txBody>
                  <a:tcPr marL="38002" marR="38002" marT="0" marB="0"/>
                </a:tc>
                <a:extLst>
                  <a:ext uri="{0D108BD9-81ED-4DB2-BD59-A6C34878D82A}">
                    <a16:rowId xmlns:a16="http://schemas.microsoft.com/office/drawing/2014/main" val="10001"/>
                  </a:ext>
                </a:extLst>
              </a:tr>
              <a:tr h="671345">
                <a:tc>
                  <a:txBody>
                    <a:bodyPr/>
                    <a:lstStyle/>
                    <a:p>
                      <a:pPr>
                        <a:spcAft>
                          <a:spcPts val="0"/>
                        </a:spcAft>
                      </a:pPr>
                      <a:endParaRPr lang="en-GB" sz="700" dirty="0" smtClean="0">
                        <a:effectLst/>
                      </a:endParaRPr>
                    </a:p>
                    <a:p>
                      <a:pPr>
                        <a:spcAft>
                          <a:spcPts val="0"/>
                        </a:spcAft>
                      </a:pPr>
                      <a:r>
                        <a:rPr lang="en-GB" sz="700" dirty="0" smtClean="0">
                          <a:effectLst/>
                        </a:rPr>
                        <a:t>All </a:t>
                      </a:r>
                      <a:r>
                        <a:rPr lang="en-GB" sz="700" dirty="0">
                          <a:effectLst/>
                        </a:rPr>
                        <a:t>Products</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dirty="0">
                          <a:effectLst/>
                        </a:rPr>
                        <a:t>Dedicated and specialised team of </a:t>
                      </a:r>
                      <a:r>
                        <a:rPr lang="en-GB" sz="700" dirty="0" err="1">
                          <a:effectLst/>
                        </a:rPr>
                        <a:t>tribologists</a:t>
                      </a:r>
                      <a:r>
                        <a:rPr lang="en-GB" sz="700" dirty="0">
                          <a:effectLst/>
                        </a:rPr>
                        <a:t>, senior marine and chief engineers</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a:effectLst/>
                        </a:rPr>
                        <a:t>Detailed diagnostics done by subject matter experts, based on actual seagoing experience and thorough understanding of the problems being faced on-board.</a:t>
                      </a:r>
                      <a:endParaRPr lang="en-GB" sz="70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a:effectLst/>
                        </a:rPr>
                        <a:t>Staff efficiency</a:t>
                      </a:r>
                    </a:p>
                    <a:p>
                      <a:pPr marL="342900" lvl="0" indent="-342900">
                        <a:spcAft>
                          <a:spcPts val="0"/>
                        </a:spcAft>
                        <a:buFont typeface="Symbol"/>
                        <a:buChar char=""/>
                      </a:pPr>
                      <a:r>
                        <a:rPr lang="en-GB" sz="700">
                          <a:effectLst/>
                        </a:rPr>
                        <a:t>Decision-making effectiveness</a:t>
                      </a:r>
                    </a:p>
                    <a:p>
                      <a:pPr marL="342900" lvl="0" indent="-342900">
                        <a:spcAft>
                          <a:spcPts val="0"/>
                        </a:spcAft>
                        <a:buFont typeface="Symbol"/>
                        <a:buChar char=""/>
                      </a:pPr>
                      <a:r>
                        <a:rPr lang="en-GB" sz="700">
                          <a:effectLst/>
                        </a:rPr>
                        <a:t>Quality of reporting</a:t>
                      </a:r>
                      <a:endParaRPr lang="en-GB" sz="70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dirty="0">
                          <a:effectLst/>
                        </a:rPr>
                        <a:t>Time to analyse reports</a:t>
                      </a:r>
                    </a:p>
                    <a:p>
                      <a:pPr>
                        <a:spcAft>
                          <a:spcPts val="0"/>
                        </a:spcAft>
                      </a:pPr>
                      <a:r>
                        <a:rPr lang="en-GB" sz="700" dirty="0">
                          <a:effectLst/>
                        </a:rPr>
                        <a:t> </a:t>
                      </a:r>
                      <a:endParaRPr lang="en-GB" sz="700" dirty="0">
                        <a:effectLst/>
                        <a:latin typeface="Calibri"/>
                        <a:ea typeface="Calibri"/>
                        <a:cs typeface="Times New Roman"/>
                      </a:endParaRPr>
                    </a:p>
                  </a:txBody>
                  <a:tcPr marL="38002" marR="38002" marT="0" marB="0"/>
                </a:tc>
                <a:tc>
                  <a:txBody>
                    <a:bodyPr/>
                    <a:lstStyle/>
                    <a:p>
                      <a:pPr>
                        <a:spcAft>
                          <a:spcPts val="0"/>
                        </a:spcAft>
                      </a:pPr>
                      <a:r>
                        <a:rPr lang="en-GB" sz="700" dirty="0">
                          <a:effectLst/>
                        </a:rPr>
                        <a:t>Thanks to our marine engineers’ expert diagnostics, </a:t>
                      </a:r>
                      <a:r>
                        <a:rPr lang="en-GB" sz="700" dirty="0" err="1">
                          <a:effectLst/>
                        </a:rPr>
                        <a:t>SeaTec</a:t>
                      </a:r>
                      <a:r>
                        <a:rPr lang="en-GB" sz="700" dirty="0">
                          <a:effectLst/>
                        </a:rPr>
                        <a:t> was able to spot a leak within the injectors of an emergency generator that could have prevented correct start of the engine, resulting in a PSC detention.</a:t>
                      </a:r>
                      <a:endParaRPr lang="en-GB" sz="700" dirty="0">
                        <a:effectLst/>
                        <a:latin typeface="Calibri"/>
                        <a:ea typeface="Calibri"/>
                        <a:cs typeface="Times New Roman"/>
                      </a:endParaRPr>
                    </a:p>
                  </a:txBody>
                  <a:tcPr marL="38002" marR="38002" marT="0" marB="0"/>
                </a:tc>
                <a:extLst>
                  <a:ext uri="{0D108BD9-81ED-4DB2-BD59-A6C34878D82A}">
                    <a16:rowId xmlns:a16="http://schemas.microsoft.com/office/drawing/2014/main" val="10002"/>
                  </a:ext>
                </a:extLst>
              </a:tr>
              <a:tr h="672464">
                <a:tc>
                  <a:txBody>
                    <a:bodyPr/>
                    <a:lstStyle/>
                    <a:p>
                      <a:pPr>
                        <a:spcAft>
                          <a:spcPts val="0"/>
                        </a:spcAft>
                      </a:pPr>
                      <a:r>
                        <a:rPr lang="en-GB" sz="700" dirty="0">
                          <a:effectLst/>
                        </a:rPr>
                        <a:t>All Products</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dirty="0">
                          <a:effectLst/>
                        </a:rPr>
                        <a:t>Web/App Platform</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a:effectLst/>
                        </a:rPr>
                        <a:t>All your data, including reports and trends, is easily accessible and available to provide an audit trail. Detailed KPIs are available not only for your vessels and suppliers, but also for SeaTec themselves, to measure how well we are performing.</a:t>
                      </a:r>
                      <a:endParaRPr lang="en-GB" sz="70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dirty="0">
                          <a:effectLst/>
                        </a:rPr>
                        <a:t>Ease of data accessibility</a:t>
                      </a:r>
                    </a:p>
                    <a:p>
                      <a:pPr marL="342900" lvl="0" indent="-342900">
                        <a:spcAft>
                          <a:spcPts val="0"/>
                        </a:spcAft>
                        <a:buFont typeface="Symbol"/>
                        <a:buChar char=""/>
                      </a:pPr>
                      <a:r>
                        <a:rPr lang="en-GB" sz="700" dirty="0">
                          <a:effectLst/>
                        </a:rPr>
                        <a:t>Staff efficiency</a:t>
                      </a:r>
                      <a:endParaRPr lang="en-GB" sz="700" dirty="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dirty="0">
                          <a:effectLst/>
                        </a:rPr>
                        <a:t>Risk of misplacing reports and documentation</a:t>
                      </a:r>
                    </a:p>
                    <a:p>
                      <a:pPr marL="342900" lvl="0" indent="-342900">
                        <a:spcAft>
                          <a:spcPts val="0"/>
                        </a:spcAft>
                        <a:buFont typeface="Symbol"/>
                        <a:buChar char=""/>
                      </a:pPr>
                      <a:r>
                        <a:rPr lang="en-GB" sz="700" dirty="0">
                          <a:effectLst/>
                        </a:rPr>
                        <a:t>Risk of observations/non-conformities</a:t>
                      </a:r>
                      <a:endParaRPr lang="en-GB" sz="700" dirty="0">
                        <a:effectLst/>
                        <a:latin typeface="Calibri"/>
                        <a:ea typeface="Calibri"/>
                        <a:cs typeface="Times New Roman"/>
                      </a:endParaRPr>
                    </a:p>
                  </a:txBody>
                  <a:tcPr marL="38002" marR="38002" marT="0" marB="0"/>
                </a:tc>
                <a:tc>
                  <a:txBody>
                    <a:bodyPr/>
                    <a:lstStyle/>
                    <a:p>
                      <a:pPr>
                        <a:spcAft>
                          <a:spcPts val="0"/>
                        </a:spcAft>
                      </a:pPr>
                      <a:r>
                        <a:rPr lang="en-GB" sz="700" dirty="0">
                          <a:effectLst/>
                        </a:rPr>
                        <a:t>During an oil major vetting inspection, the accessibility to our mobile app was key as the copies of the lube and bunker reports had been misplaced, with the potential to result in a NC. The Superintendent, however, used </a:t>
                      </a:r>
                      <a:r>
                        <a:rPr lang="en-GB" sz="700" dirty="0" err="1">
                          <a:effectLst/>
                        </a:rPr>
                        <a:t>SeaTec</a:t>
                      </a:r>
                      <a:r>
                        <a:rPr lang="en-GB" sz="700" dirty="0">
                          <a:effectLst/>
                        </a:rPr>
                        <a:t> mobile app to provide the auditor with all the documentation needed and no observation was noted during the audit.</a:t>
                      </a:r>
                      <a:endParaRPr lang="en-GB" sz="700" dirty="0">
                        <a:effectLst/>
                        <a:latin typeface="Calibri"/>
                        <a:ea typeface="Calibri"/>
                        <a:cs typeface="Times New Roman"/>
                      </a:endParaRPr>
                    </a:p>
                  </a:txBody>
                  <a:tcPr marL="38002" marR="38002" marT="0" marB="0"/>
                </a:tc>
                <a:extLst>
                  <a:ext uri="{0D108BD9-81ED-4DB2-BD59-A6C34878D82A}">
                    <a16:rowId xmlns:a16="http://schemas.microsoft.com/office/drawing/2014/main" val="10003"/>
                  </a:ext>
                </a:extLst>
              </a:tr>
              <a:tr h="895126">
                <a:tc>
                  <a:txBody>
                    <a:bodyPr/>
                    <a:lstStyle/>
                    <a:p>
                      <a:pPr>
                        <a:spcAft>
                          <a:spcPts val="0"/>
                        </a:spcAft>
                      </a:pPr>
                      <a:r>
                        <a:rPr lang="en-GB" sz="700" dirty="0">
                          <a:effectLst/>
                        </a:rPr>
                        <a:t>LO Analysis</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dirty="0">
                          <a:effectLst/>
                        </a:rPr>
                        <a:t>Accepting any oil brand</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dirty="0">
                          <a:effectLst/>
                        </a:rPr>
                        <a:t>All your data is analysed and stored on our platform, regardless of the oil supplier, allowing you to negotiate the best rates for the supply of lube oil or purchase directly from the spot market.</a:t>
                      </a:r>
                      <a:endParaRPr lang="en-GB" sz="700" dirty="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dirty="0">
                          <a:effectLst/>
                        </a:rPr>
                        <a:t>Database and statistical analysis capability</a:t>
                      </a:r>
                    </a:p>
                    <a:p>
                      <a:pPr marL="342900" lvl="0" indent="-342900">
                        <a:spcAft>
                          <a:spcPts val="0"/>
                        </a:spcAft>
                        <a:buFont typeface="Symbol"/>
                        <a:buChar char=""/>
                      </a:pPr>
                      <a:r>
                        <a:rPr lang="en-GB" sz="700" dirty="0">
                          <a:effectLst/>
                        </a:rPr>
                        <a:t>Purchasing agility</a:t>
                      </a:r>
                    </a:p>
                    <a:p>
                      <a:pPr marL="342900" lvl="0" indent="-342900">
                        <a:spcAft>
                          <a:spcPts val="0"/>
                        </a:spcAft>
                        <a:buFont typeface="Symbol"/>
                        <a:buChar char=""/>
                      </a:pPr>
                      <a:r>
                        <a:rPr lang="en-GB" sz="700" dirty="0">
                          <a:effectLst/>
                        </a:rPr>
                        <a:t>Purchasing power</a:t>
                      </a:r>
                      <a:endParaRPr lang="en-GB" sz="700" dirty="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dirty="0" err="1">
                          <a:effectLst/>
                        </a:rPr>
                        <a:t>Lub</a:t>
                      </a:r>
                      <a:r>
                        <a:rPr lang="en-GB" sz="700" dirty="0">
                          <a:effectLst/>
                        </a:rPr>
                        <a:t> oil spend</a:t>
                      </a:r>
                    </a:p>
                    <a:p>
                      <a:pPr>
                        <a:spcAft>
                          <a:spcPts val="0"/>
                        </a:spcAft>
                      </a:pPr>
                      <a:r>
                        <a:rPr lang="en-GB" sz="700" dirty="0">
                          <a:effectLst/>
                        </a:rPr>
                        <a:t> </a:t>
                      </a:r>
                      <a:endParaRPr lang="en-GB" sz="700" dirty="0">
                        <a:effectLst/>
                        <a:latin typeface="Calibri"/>
                        <a:ea typeface="Calibri"/>
                        <a:cs typeface="Times New Roman"/>
                      </a:endParaRPr>
                    </a:p>
                  </a:txBody>
                  <a:tcPr marL="38002" marR="38002" marT="0" marB="0"/>
                </a:tc>
                <a:tc>
                  <a:txBody>
                    <a:bodyPr/>
                    <a:lstStyle/>
                    <a:p>
                      <a:pPr>
                        <a:spcAft>
                          <a:spcPts val="0"/>
                        </a:spcAft>
                      </a:pPr>
                      <a:r>
                        <a:rPr lang="en-GB" sz="700" dirty="0">
                          <a:effectLst/>
                        </a:rPr>
                        <a:t>Business intelligence research has shown that the analysis done by the oil suppliers accounts for ~ $3/100l. By removing this additional hidden cost, you can achieve a </a:t>
                      </a:r>
                      <a:r>
                        <a:rPr lang="en-GB" sz="700" dirty="0" smtClean="0">
                          <a:effectLst/>
                        </a:rPr>
                        <a:t>further </a:t>
                      </a:r>
                      <a:r>
                        <a:rPr lang="en-GB" sz="700" dirty="0">
                          <a:effectLst/>
                        </a:rPr>
                        <a:t>reduction on your lube oil spend.  Furthermore, having an independent analysis supplier </a:t>
                      </a:r>
                      <a:r>
                        <a:rPr lang="en-GB" sz="700" dirty="0" smtClean="0">
                          <a:effectLst/>
                        </a:rPr>
                        <a:t>will give you the </a:t>
                      </a:r>
                      <a:r>
                        <a:rPr lang="en-GB" sz="700" dirty="0">
                          <a:effectLst/>
                        </a:rPr>
                        <a:t>flexibility to switch supplier any time you want.</a:t>
                      </a:r>
                      <a:endParaRPr lang="en-GB" sz="700" dirty="0">
                        <a:effectLst/>
                        <a:latin typeface="Calibri"/>
                        <a:ea typeface="Calibri"/>
                        <a:cs typeface="Times New Roman"/>
                      </a:endParaRPr>
                    </a:p>
                  </a:txBody>
                  <a:tcPr marL="38002" marR="38002" marT="0" marB="0"/>
                </a:tc>
                <a:extLst>
                  <a:ext uri="{0D108BD9-81ED-4DB2-BD59-A6C34878D82A}">
                    <a16:rowId xmlns:a16="http://schemas.microsoft.com/office/drawing/2014/main" val="10004"/>
                  </a:ext>
                </a:extLst>
              </a:tr>
              <a:tr h="895126">
                <a:tc>
                  <a:txBody>
                    <a:bodyPr/>
                    <a:lstStyle/>
                    <a:p>
                      <a:pPr>
                        <a:spcAft>
                          <a:spcPts val="0"/>
                        </a:spcAft>
                      </a:pPr>
                      <a:r>
                        <a:rPr lang="en-GB" sz="700">
                          <a:effectLst/>
                        </a:rPr>
                        <a:t>LO/FO Analysis</a:t>
                      </a:r>
                      <a:endParaRPr lang="en-GB" sz="700">
                        <a:effectLst/>
                        <a:latin typeface="Calibri"/>
                        <a:ea typeface="Calibri"/>
                        <a:cs typeface="Times New Roman"/>
                      </a:endParaRPr>
                    </a:p>
                  </a:txBody>
                  <a:tcPr marL="38002" marR="38002" marT="0" marB="0" anchor="ctr"/>
                </a:tc>
                <a:tc>
                  <a:txBody>
                    <a:bodyPr/>
                    <a:lstStyle/>
                    <a:p>
                      <a:pPr>
                        <a:spcAft>
                          <a:spcPts val="0"/>
                        </a:spcAft>
                      </a:pPr>
                      <a:r>
                        <a:rPr lang="en-GB" sz="700" dirty="0">
                          <a:effectLst/>
                        </a:rPr>
                        <a:t>Periodic Reports</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dirty="0">
                          <a:effectLst/>
                        </a:rPr>
                        <a:t>Our bespoke periodic reports provide you with insights of your vessels machinery performance, </a:t>
                      </a:r>
                      <a:r>
                        <a:rPr lang="en-GB" sz="700" dirty="0" err="1">
                          <a:effectLst/>
                        </a:rPr>
                        <a:t>SeaTec</a:t>
                      </a:r>
                      <a:r>
                        <a:rPr lang="en-GB" sz="700" dirty="0">
                          <a:effectLst/>
                        </a:rPr>
                        <a:t> reporting and lead times, statistics of ports and suppliers quality, enabling you to maximise the effectiveness of your decision-making process and improve your supply chain efficiency.</a:t>
                      </a:r>
                      <a:endParaRPr lang="en-GB" sz="700" dirty="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dirty="0">
                          <a:effectLst/>
                        </a:rPr>
                        <a:t>Effectiveness of your decision-making process</a:t>
                      </a:r>
                    </a:p>
                    <a:p>
                      <a:pPr marL="342900" lvl="0" indent="-342900">
                        <a:spcAft>
                          <a:spcPts val="0"/>
                        </a:spcAft>
                        <a:buFont typeface="Symbol"/>
                        <a:buChar char=""/>
                      </a:pPr>
                      <a:r>
                        <a:rPr lang="en-GB" sz="700" dirty="0">
                          <a:effectLst/>
                        </a:rPr>
                        <a:t>Supply chain efficiency</a:t>
                      </a:r>
                      <a:endParaRPr lang="en-GB" sz="700" dirty="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dirty="0">
                          <a:effectLst/>
                        </a:rPr>
                        <a:t>Staff workload</a:t>
                      </a:r>
                    </a:p>
                    <a:p>
                      <a:pPr marL="342900" lvl="0" indent="-342900">
                        <a:spcAft>
                          <a:spcPts val="0"/>
                        </a:spcAft>
                        <a:buFont typeface="Symbol"/>
                        <a:buChar char=""/>
                      </a:pPr>
                      <a:r>
                        <a:rPr lang="en-GB" sz="700" dirty="0">
                          <a:effectLst/>
                        </a:rPr>
                        <a:t>Decision-making time</a:t>
                      </a:r>
                      <a:endParaRPr lang="en-GB" sz="700" dirty="0">
                        <a:effectLst/>
                        <a:latin typeface="Calibri"/>
                        <a:ea typeface="Calibri"/>
                        <a:cs typeface="Times New Roman"/>
                      </a:endParaRPr>
                    </a:p>
                  </a:txBody>
                  <a:tcPr marL="38002" marR="38002" marT="0" marB="0"/>
                </a:tc>
                <a:tc>
                  <a:txBody>
                    <a:bodyPr/>
                    <a:lstStyle/>
                    <a:p>
                      <a:pPr>
                        <a:spcAft>
                          <a:spcPts val="0"/>
                        </a:spcAft>
                      </a:pPr>
                      <a:r>
                        <a:rPr lang="en-GB" sz="700" dirty="0">
                          <a:effectLst/>
                        </a:rPr>
                        <a:t>All of our clients can now make informed decisions based on the quality of the fuels, avoiding “risky” suppliers. They can also see the trend of their key machinery performances and select the best ports to dispatch their samples so as to achieve the minimum turnaround time and get their reports quicker.  Clients have used the findings in order to justify additional capex spend on filtration systems.</a:t>
                      </a:r>
                      <a:endParaRPr lang="en-GB" sz="700" dirty="0">
                        <a:effectLst/>
                        <a:latin typeface="Calibri"/>
                        <a:ea typeface="Calibri"/>
                        <a:cs typeface="Times New Roman"/>
                      </a:endParaRPr>
                    </a:p>
                  </a:txBody>
                  <a:tcPr marL="38002" marR="38002" marT="0" marB="0"/>
                </a:tc>
                <a:extLst>
                  <a:ext uri="{0D108BD9-81ED-4DB2-BD59-A6C34878D82A}">
                    <a16:rowId xmlns:a16="http://schemas.microsoft.com/office/drawing/2014/main" val="10005"/>
                  </a:ext>
                </a:extLst>
              </a:tr>
              <a:tr h="672464">
                <a:tc>
                  <a:txBody>
                    <a:bodyPr/>
                    <a:lstStyle/>
                    <a:p>
                      <a:pPr>
                        <a:spcAft>
                          <a:spcPts val="0"/>
                        </a:spcAft>
                      </a:pPr>
                      <a:r>
                        <a:rPr lang="en-GB" sz="700">
                          <a:effectLst/>
                        </a:rPr>
                        <a:t>All Products</a:t>
                      </a:r>
                      <a:endParaRPr lang="en-GB" sz="700">
                        <a:effectLst/>
                        <a:latin typeface="Calibri"/>
                        <a:ea typeface="Calibri"/>
                        <a:cs typeface="Times New Roman"/>
                      </a:endParaRPr>
                    </a:p>
                  </a:txBody>
                  <a:tcPr marL="38002" marR="38002" marT="0" marB="0" anchor="ctr"/>
                </a:tc>
                <a:tc>
                  <a:txBody>
                    <a:bodyPr/>
                    <a:lstStyle/>
                    <a:p>
                      <a:pPr>
                        <a:spcAft>
                          <a:spcPts val="0"/>
                        </a:spcAft>
                      </a:pPr>
                      <a:r>
                        <a:rPr lang="en-GB" sz="700" dirty="0">
                          <a:effectLst/>
                        </a:rPr>
                        <a:t>Expert helpline</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a:effectLst/>
                        </a:rPr>
                        <a:t>You enjoy a direct helpline with a dedicated team of experts that are available to answer to your queries and walk you through the reports. They operate on a 16 hour window, 6 days per week, in order to be available at virtually all times.</a:t>
                      </a:r>
                      <a:endParaRPr lang="en-GB" sz="70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a:effectLst/>
                        </a:rPr>
                        <a:t>Staff efficiency</a:t>
                      </a:r>
                    </a:p>
                    <a:p>
                      <a:pPr marL="342900" lvl="0" indent="-342900">
                        <a:spcAft>
                          <a:spcPts val="0"/>
                        </a:spcAft>
                        <a:buFont typeface="Symbol"/>
                        <a:buChar char=""/>
                      </a:pPr>
                      <a:r>
                        <a:rPr lang="en-GB" sz="700">
                          <a:effectLst/>
                        </a:rPr>
                        <a:t>Easiness of communication</a:t>
                      </a:r>
                      <a:endParaRPr lang="en-GB" sz="70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a:effectLst/>
                        </a:rPr>
                        <a:t>Staff workload</a:t>
                      </a:r>
                      <a:endParaRPr lang="en-GB" sz="700">
                        <a:effectLst/>
                        <a:latin typeface="Calibri"/>
                        <a:ea typeface="Calibri"/>
                        <a:cs typeface="Times New Roman"/>
                      </a:endParaRPr>
                    </a:p>
                  </a:txBody>
                  <a:tcPr marL="38002" marR="38002" marT="0" marB="0"/>
                </a:tc>
                <a:tc>
                  <a:txBody>
                    <a:bodyPr/>
                    <a:lstStyle/>
                    <a:p>
                      <a:pPr>
                        <a:spcAft>
                          <a:spcPts val="0"/>
                        </a:spcAft>
                      </a:pPr>
                      <a:r>
                        <a:rPr lang="en-GB" sz="700" dirty="0">
                          <a:effectLst/>
                        </a:rPr>
                        <a:t>Our team of </a:t>
                      </a:r>
                      <a:r>
                        <a:rPr lang="en-GB" sz="700" dirty="0" err="1">
                          <a:effectLst/>
                        </a:rPr>
                        <a:t>tribologists</a:t>
                      </a:r>
                      <a:r>
                        <a:rPr lang="en-GB" sz="700" dirty="0">
                          <a:effectLst/>
                        </a:rPr>
                        <a:t> liaise with our clients on a daily basis to get updates on vessels’ operation and other key parameters, enabling for a greater accuracy in the reports.</a:t>
                      </a:r>
                      <a:endParaRPr lang="en-GB" sz="700" dirty="0">
                        <a:effectLst/>
                        <a:latin typeface="Calibri"/>
                        <a:ea typeface="Calibri"/>
                        <a:cs typeface="Times New Roman"/>
                      </a:endParaRPr>
                    </a:p>
                  </a:txBody>
                  <a:tcPr marL="38002" marR="38002" marT="0" marB="0"/>
                </a:tc>
                <a:extLst>
                  <a:ext uri="{0D108BD9-81ED-4DB2-BD59-A6C34878D82A}">
                    <a16:rowId xmlns:a16="http://schemas.microsoft.com/office/drawing/2014/main" val="10006"/>
                  </a:ext>
                </a:extLst>
              </a:tr>
              <a:tr h="1007017">
                <a:tc>
                  <a:txBody>
                    <a:bodyPr/>
                    <a:lstStyle/>
                    <a:p>
                      <a:pPr>
                        <a:spcAft>
                          <a:spcPts val="0"/>
                        </a:spcAft>
                      </a:pPr>
                      <a:r>
                        <a:rPr lang="en-GB" sz="700">
                          <a:effectLst/>
                        </a:rPr>
                        <a:t>All Products</a:t>
                      </a:r>
                      <a:endParaRPr lang="en-GB" sz="700">
                        <a:effectLst/>
                        <a:latin typeface="Calibri"/>
                        <a:ea typeface="Calibri"/>
                        <a:cs typeface="Times New Roman"/>
                      </a:endParaRPr>
                    </a:p>
                  </a:txBody>
                  <a:tcPr marL="38002" marR="38002" marT="0" marB="0" anchor="ctr"/>
                </a:tc>
                <a:tc>
                  <a:txBody>
                    <a:bodyPr/>
                    <a:lstStyle/>
                    <a:p>
                      <a:pPr>
                        <a:spcAft>
                          <a:spcPts val="0"/>
                        </a:spcAft>
                      </a:pPr>
                      <a:r>
                        <a:rPr lang="en-GB" sz="700" dirty="0">
                          <a:effectLst/>
                        </a:rPr>
                        <a:t>Free re-testing</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a:effectLst/>
                        </a:rPr>
                        <a:t>If one or more parameters in your samples are off-spec, we will ask the lab to re-test. This is done at no extra cost for you and allows us to make sure that the chemical results are correct before we issue the report. This means to you that you’ll only have to make decisions on 100% facts, without guessing.</a:t>
                      </a:r>
                      <a:endParaRPr lang="en-GB" sz="70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a:effectLst/>
                        </a:rPr>
                        <a:t>Certainty of the analysis result</a:t>
                      </a:r>
                    </a:p>
                    <a:p>
                      <a:pPr marL="342900" lvl="0" indent="-342900">
                        <a:spcAft>
                          <a:spcPts val="0"/>
                        </a:spcAft>
                        <a:buFont typeface="Symbol"/>
                        <a:buChar char=""/>
                      </a:pPr>
                      <a:r>
                        <a:rPr lang="en-GB" sz="700">
                          <a:effectLst/>
                        </a:rPr>
                        <a:t>Effectiveness of your decision-making process</a:t>
                      </a:r>
                    </a:p>
                    <a:p>
                      <a:pPr marL="342900" lvl="0" indent="-342900">
                        <a:spcAft>
                          <a:spcPts val="0"/>
                        </a:spcAft>
                        <a:buFont typeface="Symbol"/>
                        <a:buChar char=""/>
                      </a:pPr>
                      <a:r>
                        <a:rPr lang="en-GB" sz="700">
                          <a:effectLst/>
                        </a:rPr>
                        <a:t>Staff efficiency</a:t>
                      </a:r>
                      <a:endParaRPr lang="en-GB" sz="70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a:effectLst/>
                        </a:rPr>
                        <a:t>Risk</a:t>
                      </a:r>
                    </a:p>
                    <a:p>
                      <a:pPr marL="342900" lvl="0" indent="-342900">
                        <a:spcAft>
                          <a:spcPts val="0"/>
                        </a:spcAft>
                        <a:buFont typeface="Symbol"/>
                        <a:buChar char=""/>
                      </a:pPr>
                      <a:r>
                        <a:rPr lang="en-GB" sz="700">
                          <a:effectLst/>
                        </a:rPr>
                        <a:t>Lube oil spend</a:t>
                      </a:r>
                    </a:p>
                    <a:p>
                      <a:pPr marL="342900" lvl="0" indent="-342900">
                        <a:spcAft>
                          <a:spcPts val="0"/>
                        </a:spcAft>
                        <a:buFont typeface="Symbol"/>
                        <a:buChar char=""/>
                      </a:pPr>
                      <a:r>
                        <a:rPr lang="en-GB" sz="700">
                          <a:effectLst/>
                        </a:rPr>
                        <a:t>Sample re-testing cost</a:t>
                      </a:r>
                    </a:p>
                    <a:p>
                      <a:pPr marL="342900" lvl="0" indent="-342900">
                        <a:spcAft>
                          <a:spcPts val="0"/>
                        </a:spcAft>
                        <a:buFont typeface="Symbol"/>
                        <a:buChar char=""/>
                      </a:pPr>
                      <a:r>
                        <a:rPr lang="en-GB" sz="700">
                          <a:effectLst/>
                        </a:rPr>
                        <a:t>Staff workload</a:t>
                      </a:r>
                      <a:endParaRPr lang="en-GB" sz="700">
                        <a:effectLst/>
                        <a:latin typeface="Calibri"/>
                        <a:ea typeface="Calibri"/>
                        <a:cs typeface="Times New Roman"/>
                      </a:endParaRPr>
                    </a:p>
                  </a:txBody>
                  <a:tcPr marL="38002" marR="38002" marT="0" marB="0"/>
                </a:tc>
                <a:tc>
                  <a:txBody>
                    <a:bodyPr/>
                    <a:lstStyle/>
                    <a:p>
                      <a:pPr>
                        <a:spcAft>
                          <a:spcPts val="0"/>
                        </a:spcAft>
                      </a:pPr>
                      <a:r>
                        <a:rPr lang="en-GB" sz="700">
                          <a:effectLst/>
                        </a:rPr>
                        <a:t>One of our clients has recently saved $35k by maintaining the same oil in operation. The initial analysis suggested an high content of wear material, however, further to retesting, it was noted that this was due to the contamination of a specific sample and no oil change was needed.</a:t>
                      </a:r>
                      <a:endParaRPr lang="en-GB" sz="700">
                        <a:effectLst/>
                        <a:latin typeface="Calibri"/>
                        <a:ea typeface="Calibri"/>
                        <a:cs typeface="Times New Roman"/>
                      </a:endParaRPr>
                    </a:p>
                  </a:txBody>
                  <a:tcPr marL="38002" marR="38002" marT="0" marB="0"/>
                </a:tc>
                <a:extLst>
                  <a:ext uri="{0D108BD9-81ED-4DB2-BD59-A6C34878D82A}">
                    <a16:rowId xmlns:a16="http://schemas.microsoft.com/office/drawing/2014/main" val="10007"/>
                  </a:ext>
                </a:extLst>
              </a:tr>
              <a:tr h="560387">
                <a:tc>
                  <a:txBody>
                    <a:bodyPr/>
                    <a:lstStyle/>
                    <a:p>
                      <a:pPr>
                        <a:spcAft>
                          <a:spcPts val="0"/>
                        </a:spcAft>
                      </a:pPr>
                      <a:r>
                        <a:rPr lang="en-GB" sz="700" dirty="0">
                          <a:effectLst/>
                        </a:rPr>
                        <a:t>All Products</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dirty="0">
                          <a:effectLst/>
                        </a:rPr>
                        <a:t>Globally managed  logistics</a:t>
                      </a:r>
                      <a:endParaRPr lang="en-GB" sz="700" dirty="0">
                        <a:effectLst/>
                        <a:latin typeface="Calibri"/>
                        <a:ea typeface="Calibri"/>
                        <a:cs typeface="Times New Roman"/>
                      </a:endParaRPr>
                    </a:p>
                  </a:txBody>
                  <a:tcPr marL="38002" marR="38002" marT="0" marB="0" anchor="ctr"/>
                </a:tc>
                <a:tc>
                  <a:txBody>
                    <a:bodyPr/>
                    <a:lstStyle/>
                    <a:p>
                      <a:pPr>
                        <a:spcAft>
                          <a:spcPts val="0"/>
                        </a:spcAft>
                      </a:pPr>
                      <a:r>
                        <a:rPr lang="en-GB" sz="700">
                          <a:effectLst/>
                        </a:rPr>
                        <a:t>Thanks to our contract with DHL we take care of your logistics worldwide. We will dispatch our kits to any vessel, anywhere in the world, and your vessels can return the samples from anywhere.</a:t>
                      </a:r>
                      <a:endParaRPr lang="en-GB" sz="70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a:effectLst/>
                        </a:rPr>
                        <a:t>Staff efficiency</a:t>
                      </a:r>
                    </a:p>
                    <a:p>
                      <a:pPr marL="228600">
                        <a:spcAft>
                          <a:spcPts val="0"/>
                        </a:spcAft>
                      </a:pPr>
                      <a:r>
                        <a:rPr lang="en-GB" sz="700">
                          <a:effectLst/>
                        </a:rPr>
                        <a:t> </a:t>
                      </a:r>
                      <a:endParaRPr lang="en-GB" sz="700">
                        <a:effectLst/>
                        <a:latin typeface="Calibri"/>
                        <a:ea typeface="Calibri"/>
                        <a:cs typeface="Times New Roman"/>
                      </a:endParaRPr>
                    </a:p>
                  </a:txBody>
                  <a:tcPr marL="38002" marR="38002" marT="0" marB="0"/>
                </a:tc>
                <a:tc>
                  <a:txBody>
                    <a:bodyPr/>
                    <a:lstStyle/>
                    <a:p>
                      <a:pPr marL="342900" lvl="0" indent="-342900">
                        <a:spcAft>
                          <a:spcPts val="0"/>
                        </a:spcAft>
                        <a:buFont typeface="Symbol"/>
                        <a:buChar char=""/>
                      </a:pPr>
                      <a:r>
                        <a:rPr lang="en-GB" sz="700">
                          <a:effectLst/>
                        </a:rPr>
                        <a:t>Turnaround time</a:t>
                      </a:r>
                    </a:p>
                    <a:p>
                      <a:pPr marL="342900" lvl="0" indent="-342900">
                        <a:spcAft>
                          <a:spcPts val="0"/>
                        </a:spcAft>
                        <a:buFont typeface="Symbol"/>
                        <a:buChar char=""/>
                      </a:pPr>
                      <a:r>
                        <a:rPr lang="en-GB" sz="700">
                          <a:effectLst/>
                        </a:rPr>
                        <a:t>Logistics costs</a:t>
                      </a:r>
                    </a:p>
                    <a:p>
                      <a:pPr marL="342900" lvl="0" indent="-342900">
                        <a:spcAft>
                          <a:spcPts val="0"/>
                        </a:spcAft>
                        <a:buFont typeface="Symbol"/>
                        <a:buChar char=""/>
                      </a:pPr>
                      <a:r>
                        <a:rPr lang="en-GB" sz="700">
                          <a:effectLst/>
                        </a:rPr>
                        <a:t>Unexpected delays</a:t>
                      </a:r>
                      <a:endParaRPr lang="en-GB" sz="700">
                        <a:effectLst/>
                        <a:latin typeface="Calibri"/>
                        <a:ea typeface="Calibri"/>
                        <a:cs typeface="Times New Roman"/>
                      </a:endParaRPr>
                    </a:p>
                  </a:txBody>
                  <a:tcPr marL="38002" marR="38002" marT="0" marB="0"/>
                </a:tc>
                <a:tc>
                  <a:txBody>
                    <a:bodyPr/>
                    <a:lstStyle/>
                    <a:p>
                      <a:pPr>
                        <a:spcAft>
                          <a:spcPts val="0"/>
                        </a:spcAft>
                      </a:pPr>
                      <a:r>
                        <a:rPr lang="en-GB" sz="700" dirty="0">
                          <a:effectLst/>
                        </a:rPr>
                        <a:t>One of our new major clients recently praised the benefits of </a:t>
                      </a:r>
                      <a:r>
                        <a:rPr lang="en-GB" sz="700" dirty="0" err="1">
                          <a:effectLst/>
                        </a:rPr>
                        <a:t>SeaTec’s</a:t>
                      </a:r>
                      <a:r>
                        <a:rPr lang="en-GB" sz="700" dirty="0">
                          <a:effectLst/>
                        </a:rPr>
                        <a:t> logistics management, highlighting how the numbers of samples lost in transit or being held for long periods of time by the customs has been eliminated. </a:t>
                      </a:r>
                      <a:endParaRPr lang="en-GB" sz="700" dirty="0">
                        <a:effectLst/>
                        <a:latin typeface="Calibri"/>
                        <a:ea typeface="Calibri"/>
                        <a:cs typeface="Times New Roman"/>
                      </a:endParaRPr>
                    </a:p>
                  </a:txBody>
                  <a:tcPr marL="38002" marR="38002" marT="0" marB="0"/>
                </a:tc>
                <a:extLst>
                  <a:ext uri="{0D108BD9-81ED-4DB2-BD59-A6C34878D82A}">
                    <a16:rowId xmlns:a16="http://schemas.microsoft.com/office/drawing/2014/main" val="10008"/>
                  </a:ext>
                </a:extLst>
              </a:tr>
            </a:tbl>
          </a:graphicData>
        </a:graphic>
      </p:graphicFrame>
      <p:sp>
        <p:nvSpPr>
          <p:cNvPr id="8" name="Rectangle 4"/>
          <p:cNvSpPr>
            <a:spLocks noChangeArrowheads="1"/>
          </p:cNvSpPr>
          <p:nvPr/>
        </p:nvSpPr>
        <p:spPr bwMode="auto">
          <a:xfrm>
            <a:off x="457200" y="142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3" name="Text Placeholder 2"/>
          <p:cNvSpPr>
            <a:spLocks noGrp="1"/>
          </p:cNvSpPr>
          <p:nvPr>
            <p:ph type="body" sz="quarter" idx="13"/>
          </p:nvPr>
        </p:nvSpPr>
        <p:spPr>
          <a:xfrm>
            <a:off x="588132" y="175437"/>
            <a:ext cx="9144000" cy="461665"/>
          </a:xfrm>
        </p:spPr>
        <p:txBody>
          <a:bodyPr/>
          <a:lstStyle/>
          <a:p>
            <a:pPr algn="ctr"/>
            <a:r>
              <a:rPr lang="en-GB" sz="2400" dirty="0" smtClean="0">
                <a:solidFill>
                  <a:schemeClr val="tx2"/>
                </a:solidFill>
                <a:latin typeface="Arial Black" panose="020B0A04020102020204" pitchFamily="34" charset="0"/>
              </a:rPr>
              <a:t>Features &amp; Benefits</a:t>
            </a:r>
            <a:endParaRPr lang="en-GB" sz="24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688758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Picture 240"/>
          <p:cNvPicPr>
            <a:picLocks noChangeAspect="1"/>
          </p:cNvPicPr>
          <p:nvPr/>
        </p:nvPicPr>
        <p:blipFill rotWithShape="1">
          <a:blip r:embed="rId2" cstate="print">
            <a:extLst>
              <a:ext uri="{28A0092B-C50C-407E-A947-70E740481C1C}">
                <a14:useLocalDpi xmlns:a14="http://schemas.microsoft.com/office/drawing/2010/main" val="0"/>
              </a:ext>
            </a:extLst>
          </a:blip>
          <a:srcRect t="7255" r="6307" b="1"/>
          <a:stretch/>
        </p:blipFill>
        <p:spPr>
          <a:xfrm>
            <a:off x="0" y="822960"/>
            <a:ext cx="9144001" cy="6035040"/>
          </a:xfrm>
          <a:prstGeom prst="rect">
            <a:avLst/>
          </a:prstGeom>
        </p:spPr>
      </p:pic>
      <p:graphicFrame>
        <p:nvGraphicFramePr>
          <p:cNvPr id="242" name="Diagram 241"/>
          <p:cNvGraphicFramePr/>
          <p:nvPr>
            <p:extLst>
              <p:ext uri="{D42A27DB-BD31-4B8C-83A1-F6EECF244321}">
                <p14:modId xmlns:p14="http://schemas.microsoft.com/office/powerpoint/2010/main" val="2529144940"/>
              </p:ext>
            </p:extLst>
          </p:nvPr>
        </p:nvGraphicFramePr>
        <p:xfrm>
          <a:off x="6695" y="27589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3" name="Text Placeholder 5"/>
          <p:cNvSpPr>
            <a:spLocks noGrp="1"/>
          </p:cNvSpPr>
          <p:nvPr>
            <p:ph type="body" sz="quarter" idx="13"/>
          </p:nvPr>
        </p:nvSpPr>
        <p:spPr>
          <a:xfrm>
            <a:off x="1" y="188640"/>
            <a:ext cx="9144000" cy="461665"/>
          </a:xfrm>
        </p:spPr>
        <p:txBody>
          <a:bodyPr/>
          <a:lstStyle/>
          <a:p>
            <a:pPr algn="ctr"/>
            <a:r>
              <a:rPr lang="en-GB" sz="2400" dirty="0" smtClean="0">
                <a:solidFill>
                  <a:schemeClr val="tx2"/>
                </a:solidFill>
                <a:latin typeface="Arial Black" panose="020B0A04020102020204" pitchFamily="34" charset="0"/>
              </a:rPr>
              <a:t>Our Core Strengths</a:t>
            </a:r>
            <a:endParaRPr lang="en-GB" sz="2400" dirty="0">
              <a:solidFill>
                <a:schemeClr val="tx2"/>
              </a:solidFill>
              <a:latin typeface="Arial Black" panose="020B0A04020102020204" pitchFamily="34" charset="0"/>
            </a:endParaRPr>
          </a:p>
        </p:txBody>
      </p:sp>
      <p:sp>
        <p:nvSpPr>
          <p:cNvPr id="245" name="TextBox 244"/>
          <p:cNvSpPr txBox="1"/>
          <p:nvPr/>
        </p:nvSpPr>
        <p:spPr>
          <a:xfrm rot="2689768">
            <a:off x="2924015" y="3328131"/>
            <a:ext cx="1935110" cy="1005030"/>
          </a:xfrm>
          <a:prstGeom prst="rect">
            <a:avLst/>
          </a:prstGeom>
          <a:noFill/>
          <a:ln>
            <a:noFill/>
          </a:ln>
        </p:spPr>
        <p:txBody>
          <a:bodyPr wrap="square" rtlCol="0">
            <a:prstTxWarp prst="textArchUp">
              <a:avLst/>
            </a:prstTxWarp>
            <a:spAutoFit/>
          </a:bodyPr>
          <a:lstStyle/>
          <a:p>
            <a:pPr algn="ctr"/>
            <a:r>
              <a:rPr lang="en-US" sz="1200" b="1" dirty="0" smtClean="0">
                <a:solidFill>
                  <a:schemeClr val="bg1"/>
                </a:solidFill>
                <a:latin typeface="Kana Sans Black" pitchFamily="50" charset="0"/>
              </a:rPr>
              <a:t>Simplicity</a:t>
            </a:r>
            <a:endParaRPr lang="en-US" sz="1400" b="1" dirty="0">
              <a:solidFill>
                <a:schemeClr val="bg1"/>
              </a:solidFill>
              <a:latin typeface="Kana Sans Black" pitchFamily="50" charset="0"/>
            </a:endParaRPr>
          </a:p>
        </p:txBody>
      </p:sp>
      <p:sp>
        <p:nvSpPr>
          <p:cNvPr id="246" name="TextBox 245"/>
          <p:cNvSpPr txBox="1"/>
          <p:nvPr/>
        </p:nvSpPr>
        <p:spPr>
          <a:xfrm rot="18753799">
            <a:off x="1139709" y="3402958"/>
            <a:ext cx="1935110" cy="1005030"/>
          </a:xfrm>
          <a:prstGeom prst="rect">
            <a:avLst/>
          </a:prstGeom>
          <a:noFill/>
          <a:ln>
            <a:noFill/>
          </a:ln>
        </p:spPr>
        <p:txBody>
          <a:bodyPr wrap="square" rtlCol="0">
            <a:prstTxWarp prst="textArchUp">
              <a:avLst/>
            </a:prstTxWarp>
            <a:spAutoFit/>
          </a:bodyPr>
          <a:lstStyle/>
          <a:p>
            <a:pPr algn="ctr"/>
            <a:r>
              <a:rPr lang="en-US" sz="1200" b="1" dirty="0" smtClean="0">
                <a:solidFill>
                  <a:schemeClr val="bg1"/>
                </a:solidFill>
                <a:latin typeface="Kana Sans Black" pitchFamily="50" charset="0"/>
              </a:rPr>
              <a:t>Reliability</a:t>
            </a:r>
            <a:endParaRPr lang="en-US" sz="1200" b="1" dirty="0">
              <a:solidFill>
                <a:schemeClr val="bg1"/>
              </a:solidFill>
              <a:latin typeface="Kana Sans Black" pitchFamily="50" charset="0"/>
            </a:endParaRPr>
          </a:p>
        </p:txBody>
      </p:sp>
      <p:sp>
        <p:nvSpPr>
          <p:cNvPr id="247" name="TextBox 246"/>
          <p:cNvSpPr txBox="1"/>
          <p:nvPr/>
        </p:nvSpPr>
        <p:spPr>
          <a:xfrm rot="13161990">
            <a:off x="1241546" y="5224826"/>
            <a:ext cx="1935110" cy="1005030"/>
          </a:xfrm>
          <a:prstGeom prst="rect">
            <a:avLst/>
          </a:prstGeom>
          <a:noFill/>
          <a:ln>
            <a:noFill/>
          </a:ln>
        </p:spPr>
        <p:txBody>
          <a:bodyPr wrap="square" rtlCol="0">
            <a:prstTxWarp prst="textArchUp">
              <a:avLst/>
            </a:prstTxWarp>
            <a:spAutoFit/>
          </a:bodyPr>
          <a:lstStyle/>
          <a:p>
            <a:pPr algn="ctr"/>
            <a:r>
              <a:rPr lang="en-US" sz="1200" b="1" dirty="0" smtClean="0">
                <a:solidFill>
                  <a:schemeClr val="bg1"/>
                </a:solidFill>
                <a:latin typeface="Kana Sans Black" pitchFamily="50" charset="0"/>
              </a:rPr>
              <a:t>Pricing</a:t>
            </a:r>
            <a:endParaRPr lang="en-US" sz="1200" b="1" dirty="0">
              <a:solidFill>
                <a:schemeClr val="bg1"/>
              </a:solidFill>
              <a:latin typeface="Kana Sans Black" pitchFamily="50" charset="0"/>
            </a:endParaRPr>
          </a:p>
        </p:txBody>
      </p:sp>
      <p:sp>
        <p:nvSpPr>
          <p:cNvPr id="248" name="TextBox 247"/>
          <p:cNvSpPr txBox="1"/>
          <p:nvPr/>
        </p:nvSpPr>
        <p:spPr>
          <a:xfrm rot="7904077">
            <a:off x="2890215" y="5048100"/>
            <a:ext cx="2118427" cy="1073440"/>
          </a:xfrm>
          <a:prstGeom prst="rect">
            <a:avLst/>
          </a:prstGeom>
          <a:noFill/>
          <a:ln>
            <a:noFill/>
          </a:ln>
        </p:spPr>
        <p:txBody>
          <a:bodyPr wrap="square" rtlCol="0">
            <a:prstTxWarp prst="textArchUp">
              <a:avLst/>
            </a:prstTxWarp>
            <a:spAutoFit/>
          </a:bodyPr>
          <a:lstStyle/>
          <a:p>
            <a:pPr algn="ctr"/>
            <a:r>
              <a:rPr lang="en-US" sz="1200" b="1" dirty="0" smtClean="0">
                <a:solidFill>
                  <a:schemeClr val="bg1"/>
                </a:solidFill>
                <a:latin typeface="Kana Sans Black" pitchFamily="50" charset="0"/>
              </a:rPr>
              <a:t>Technical     Expertise</a:t>
            </a:r>
            <a:endParaRPr lang="en-US" sz="1400" b="1" dirty="0">
              <a:solidFill>
                <a:schemeClr val="bg1"/>
              </a:solidFill>
              <a:latin typeface="Kana Sans Black" pitchFamily="50" charset="0"/>
            </a:endParaRPr>
          </a:p>
        </p:txBody>
      </p:sp>
      <p:sp>
        <p:nvSpPr>
          <p:cNvPr id="249" name="Right Triangle 248"/>
          <p:cNvSpPr/>
          <p:nvPr/>
        </p:nvSpPr>
        <p:spPr>
          <a:xfrm>
            <a:off x="1"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0" name="Rectangle 239"/>
          <p:cNvSpPr/>
          <p:nvPr/>
        </p:nvSpPr>
        <p:spPr>
          <a:xfrm>
            <a:off x="4247456" y="1124744"/>
            <a:ext cx="4896544" cy="1754326"/>
          </a:xfrm>
          <a:prstGeom prst="rect">
            <a:avLst/>
          </a:prstGeom>
        </p:spPr>
        <p:txBody>
          <a:bodyPr wrap="square">
            <a:spAutoFit/>
          </a:bodyPr>
          <a:lstStyle/>
          <a:p>
            <a:pPr marL="914400" lvl="1" indent="-457200">
              <a:lnSpc>
                <a:spcPct val="150000"/>
              </a:lnSpc>
              <a:buFont typeface="Wingdings" panose="05000000000000000000" pitchFamily="2" charset="2"/>
              <a:buChar char="Ø"/>
            </a:pPr>
            <a:r>
              <a:rPr lang="en-GB" dirty="0">
                <a:solidFill>
                  <a:schemeClr val="accent5">
                    <a:lumMod val="50000"/>
                  </a:schemeClr>
                </a:solidFill>
                <a:latin typeface="Arial Black" panose="020B0A04020102020204" pitchFamily="34" charset="0"/>
              </a:rPr>
              <a:t>5</a:t>
            </a:r>
            <a:r>
              <a:rPr lang="en-GB" dirty="0" smtClean="0">
                <a:solidFill>
                  <a:schemeClr val="accent5">
                    <a:lumMod val="50000"/>
                  </a:schemeClr>
                </a:solidFill>
                <a:latin typeface="Arial Black" panose="020B0A04020102020204" pitchFamily="34" charset="0"/>
              </a:rPr>
              <a:t>00,000 Samples Analysed</a:t>
            </a:r>
          </a:p>
          <a:p>
            <a:pPr marL="914400" lvl="1" indent="-457200">
              <a:lnSpc>
                <a:spcPct val="150000"/>
              </a:lnSpc>
              <a:buFont typeface="Wingdings" panose="05000000000000000000" pitchFamily="2" charset="2"/>
              <a:buChar char="Ø"/>
            </a:pPr>
            <a:r>
              <a:rPr lang="en-GB" dirty="0" smtClean="0">
                <a:solidFill>
                  <a:schemeClr val="accent5">
                    <a:lumMod val="50000"/>
                  </a:schemeClr>
                </a:solidFill>
                <a:latin typeface="Arial Black" panose="020B0A04020102020204" pitchFamily="34" charset="0"/>
              </a:rPr>
              <a:t>3000+ </a:t>
            </a:r>
            <a:r>
              <a:rPr lang="en-GB" dirty="0">
                <a:solidFill>
                  <a:schemeClr val="accent5">
                    <a:lumMod val="50000"/>
                  </a:schemeClr>
                </a:solidFill>
                <a:latin typeface="Arial Black" panose="020B0A04020102020204" pitchFamily="34" charset="0"/>
              </a:rPr>
              <a:t>Vessels </a:t>
            </a:r>
            <a:r>
              <a:rPr lang="en-GB" dirty="0" smtClean="0">
                <a:solidFill>
                  <a:schemeClr val="accent5">
                    <a:lumMod val="50000"/>
                  </a:schemeClr>
                </a:solidFill>
                <a:latin typeface="Arial Black" panose="020B0A04020102020204" pitchFamily="34" charset="0"/>
              </a:rPr>
              <a:t>served</a:t>
            </a:r>
          </a:p>
          <a:p>
            <a:pPr marL="914400" lvl="1" indent="-457200">
              <a:lnSpc>
                <a:spcPct val="150000"/>
              </a:lnSpc>
              <a:buFont typeface="Wingdings" panose="05000000000000000000" pitchFamily="2" charset="2"/>
              <a:buChar char="Ø"/>
            </a:pPr>
            <a:r>
              <a:rPr lang="en-GB" dirty="0" smtClean="0">
                <a:solidFill>
                  <a:schemeClr val="accent5">
                    <a:lumMod val="50000"/>
                  </a:schemeClr>
                </a:solidFill>
                <a:latin typeface="Arial Black" panose="020B0A04020102020204" pitchFamily="34" charset="0"/>
              </a:rPr>
              <a:t>50 Years of experience at Sea</a:t>
            </a:r>
          </a:p>
          <a:p>
            <a:pPr marL="914400" lvl="1" indent="-457200">
              <a:lnSpc>
                <a:spcPct val="150000"/>
              </a:lnSpc>
              <a:buFont typeface="Wingdings" panose="05000000000000000000" pitchFamily="2" charset="2"/>
              <a:buChar char="Ø"/>
            </a:pPr>
            <a:r>
              <a:rPr lang="en-GB" dirty="0" smtClean="0">
                <a:solidFill>
                  <a:schemeClr val="accent5">
                    <a:lumMod val="50000"/>
                  </a:schemeClr>
                </a:solidFill>
                <a:latin typeface="Arial Black" panose="020B0A04020102020204" pitchFamily="34" charset="0"/>
              </a:rPr>
              <a:t>1 Goal: Performance Assured</a:t>
            </a:r>
            <a:endParaRPr lang="en-GB"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209920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abdad\Downloads\photo-1504877497169-fe91a0b062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solidFill>
                  <a:schemeClr val="tx2"/>
                </a:solidFill>
                <a:latin typeface="Arial Black" panose="020B0A04020102020204" pitchFamily="34" charset="0"/>
              </a:rPr>
              <a:t>Reliability. Availability. Safety.</a:t>
            </a:r>
            <a:endParaRPr lang="en-GB" dirty="0">
              <a:solidFill>
                <a:schemeClr val="tx2"/>
              </a:solidFill>
              <a:latin typeface="Arial Black" panose="020B0A04020102020204" pitchFamily="34" charset="0"/>
            </a:endParaRPr>
          </a:p>
        </p:txBody>
      </p:sp>
      <p:sp>
        <p:nvSpPr>
          <p:cNvPr id="6" name="Right Triangle 5"/>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8" name="Rectangle 7"/>
          <p:cNvSpPr/>
          <p:nvPr/>
        </p:nvSpPr>
        <p:spPr>
          <a:xfrm>
            <a:off x="142510" y="3573016"/>
            <a:ext cx="5796138" cy="1176969"/>
          </a:xfrm>
          <a:prstGeom prst="rect">
            <a:avLst/>
          </a:prstGeom>
          <a:solidFill>
            <a:srgbClr val="128A80">
              <a:alpha val="6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GB"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a:p>
            <a:pPr lvl="1"/>
            <a:r>
              <a:rPr lang="en-GB"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Gabriele </a:t>
            </a:r>
            <a:r>
              <a:rPr lang="en-GB" sz="20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Dadò</a:t>
            </a:r>
            <a:r>
              <a:rPr lang="en-GB"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Commercial Manager</a:t>
            </a:r>
            <a:endParaRPr lang="en-GB"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GB"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 gabriele.dado@seatec-services.com</a:t>
            </a:r>
            <a:endParaRPr lang="en-GB"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46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102" t="12650" r="9573" b="1604"/>
          <a:stretch/>
        </p:blipFill>
        <p:spPr>
          <a:xfrm>
            <a:off x="0" y="832545"/>
            <a:ext cx="9159086" cy="6025455"/>
          </a:xfrm>
          <a:prstGeom prst="rect">
            <a:avLst/>
          </a:prstGeom>
        </p:spPr>
      </p:pic>
      <p:sp>
        <p:nvSpPr>
          <p:cNvPr id="2" name="TextBox 1"/>
          <p:cNvSpPr txBox="1"/>
          <p:nvPr/>
        </p:nvSpPr>
        <p:spPr>
          <a:xfrm>
            <a:off x="558019" y="188640"/>
            <a:ext cx="9144000" cy="523220"/>
          </a:xfrm>
          <a:prstGeom prst="rect">
            <a:avLst/>
          </a:prstGeom>
          <a:noFill/>
        </p:spPr>
        <p:txBody>
          <a:bodyPr wrap="square" rtlCol="0">
            <a:spAutoFit/>
          </a:bodyPr>
          <a:lstStyle/>
          <a:p>
            <a:pPr algn="ctr"/>
            <a:r>
              <a:rPr lang="en-GB" sz="2800" dirty="0" smtClean="0">
                <a:solidFill>
                  <a:schemeClr val="accent5">
                    <a:lumMod val="50000"/>
                  </a:schemeClr>
                </a:solidFill>
                <a:latin typeface="Arial Black" panose="020B0A04020102020204" pitchFamily="34" charset="0"/>
              </a:rPr>
              <a:t>Key Figures</a:t>
            </a:r>
            <a:endParaRPr lang="en-GB" sz="2800" dirty="0">
              <a:solidFill>
                <a:schemeClr val="accent5">
                  <a:lumMod val="50000"/>
                </a:schemeClr>
              </a:solidFill>
              <a:latin typeface="Arial Black" panose="020B0A04020102020204" pitchFamily="34" charset="0"/>
            </a:endParaRPr>
          </a:p>
        </p:txBody>
      </p:sp>
      <p:sp>
        <p:nvSpPr>
          <p:cNvPr id="7" name="Right Triangle 6"/>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Rectangle 5"/>
          <p:cNvSpPr/>
          <p:nvPr/>
        </p:nvSpPr>
        <p:spPr>
          <a:xfrm>
            <a:off x="-396552" y="832545"/>
            <a:ext cx="6138726" cy="3788729"/>
          </a:xfrm>
          <a:prstGeom prst="rect">
            <a:avLst/>
          </a:prstGeom>
        </p:spPr>
        <p:txBody>
          <a:bodyPr wrap="square">
            <a:spAutoFit/>
          </a:bodyPr>
          <a:lstStyle/>
          <a:p>
            <a:pPr marL="914400" lvl="1" indent="-457200">
              <a:lnSpc>
                <a:spcPct val="150000"/>
              </a:lnSpc>
              <a:buFont typeface="Wingdings" panose="05000000000000000000" pitchFamily="2" charset="2"/>
              <a:buChar char="Ø"/>
            </a:pPr>
            <a:r>
              <a:rPr lang="en-GB" dirty="0">
                <a:solidFill>
                  <a:srgbClr val="006472"/>
                </a:solidFill>
                <a:latin typeface="Arial Black" panose="020B0A04020102020204" pitchFamily="34" charset="0"/>
              </a:rPr>
              <a:t>More than 25% </a:t>
            </a:r>
            <a:r>
              <a:rPr lang="en-GB" dirty="0" smtClean="0">
                <a:solidFill>
                  <a:srgbClr val="006472"/>
                </a:solidFill>
                <a:latin typeface="Arial Black" panose="020B0A04020102020204" pitchFamily="34" charset="0"/>
              </a:rPr>
              <a:t>incidents </a:t>
            </a:r>
            <a:r>
              <a:rPr lang="en-GB" dirty="0">
                <a:solidFill>
                  <a:srgbClr val="006472"/>
                </a:solidFill>
                <a:latin typeface="Arial Black" panose="020B0A04020102020204" pitchFamily="34" charset="0"/>
              </a:rPr>
              <a:t>at sea are caused by machinery </a:t>
            </a:r>
            <a:r>
              <a:rPr lang="en-GB" dirty="0" smtClean="0">
                <a:solidFill>
                  <a:srgbClr val="006472"/>
                </a:solidFill>
                <a:latin typeface="Arial Black" panose="020B0A04020102020204" pitchFamily="34" charset="0"/>
              </a:rPr>
              <a:t>failure</a:t>
            </a:r>
          </a:p>
          <a:p>
            <a:pPr lvl="1">
              <a:lnSpc>
                <a:spcPct val="150000"/>
              </a:lnSpc>
            </a:pPr>
            <a:endParaRPr lang="en-GB" dirty="0" smtClean="0">
              <a:solidFill>
                <a:srgbClr val="006472"/>
              </a:solidFill>
              <a:latin typeface="Arial Black" panose="020B0A04020102020204" pitchFamily="34" charset="0"/>
            </a:endParaRPr>
          </a:p>
          <a:p>
            <a:pPr marL="914400" lvl="1" indent="-457200">
              <a:lnSpc>
                <a:spcPct val="150000"/>
              </a:lnSpc>
              <a:buFont typeface="Wingdings" panose="05000000000000000000" pitchFamily="2" charset="2"/>
              <a:buChar char="Ø"/>
            </a:pPr>
            <a:r>
              <a:rPr lang="en-GB" dirty="0">
                <a:solidFill>
                  <a:srgbClr val="006472"/>
                </a:solidFill>
                <a:latin typeface="Arial Black" panose="020B0A04020102020204" pitchFamily="34" charset="0"/>
              </a:rPr>
              <a:t>60% of machinery failure </a:t>
            </a:r>
            <a:r>
              <a:rPr lang="en-GB" dirty="0" smtClean="0">
                <a:solidFill>
                  <a:srgbClr val="006472"/>
                </a:solidFill>
                <a:latin typeface="Arial Black" panose="020B0A04020102020204" pitchFamily="34" charset="0"/>
              </a:rPr>
              <a:t>occurs immediately </a:t>
            </a:r>
            <a:r>
              <a:rPr lang="en-GB" dirty="0">
                <a:solidFill>
                  <a:srgbClr val="006472"/>
                </a:solidFill>
                <a:latin typeface="Arial Black" panose="020B0A04020102020204" pitchFamily="34" charset="0"/>
              </a:rPr>
              <a:t>after a maintenance </a:t>
            </a:r>
            <a:r>
              <a:rPr lang="en-GB" dirty="0" smtClean="0">
                <a:solidFill>
                  <a:srgbClr val="006472"/>
                </a:solidFill>
                <a:latin typeface="Arial Black" panose="020B0A04020102020204" pitchFamily="34" charset="0"/>
              </a:rPr>
              <a:t>activity</a:t>
            </a:r>
          </a:p>
          <a:p>
            <a:pPr lvl="1">
              <a:lnSpc>
                <a:spcPct val="150000"/>
              </a:lnSpc>
            </a:pPr>
            <a:endParaRPr lang="en-GB" dirty="0" smtClean="0">
              <a:solidFill>
                <a:srgbClr val="006472"/>
              </a:solidFill>
              <a:latin typeface="Arial Black" panose="020B0A04020102020204" pitchFamily="34" charset="0"/>
            </a:endParaRPr>
          </a:p>
          <a:p>
            <a:pPr marL="914400" lvl="1" indent="-457200">
              <a:lnSpc>
                <a:spcPct val="150000"/>
              </a:lnSpc>
              <a:buFont typeface="Wingdings" panose="05000000000000000000" pitchFamily="2" charset="2"/>
              <a:buChar char="Ø"/>
            </a:pPr>
            <a:r>
              <a:rPr lang="en-GB" dirty="0" smtClean="0">
                <a:solidFill>
                  <a:srgbClr val="006472"/>
                </a:solidFill>
                <a:latin typeface="Arial Black" panose="020B0A04020102020204" pitchFamily="34" charset="0"/>
              </a:rPr>
              <a:t>40% of PSC detentions are related to machinery malfunctioning</a:t>
            </a:r>
          </a:p>
        </p:txBody>
      </p:sp>
    </p:spTree>
    <p:extLst>
      <p:ext uri="{BB962C8B-B14F-4D97-AF65-F5344CB8AC3E}">
        <p14:creationId xmlns:p14="http://schemas.microsoft.com/office/powerpoint/2010/main" val="96823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gabdad\Downloads\photo-1518527989017-5baca7a58d3c.jpg"/>
          <p:cNvPicPr>
            <a:picLocks noChangeAspect="1" noChangeArrowheads="1"/>
          </p:cNvPicPr>
          <p:nvPr/>
        </p:nvPicPr>
        <p:blipFill rotWithShape="1">
          <a:blip r:embed="rId2">
            <a:extLst>
              <a:ext uri="{28A0092B-C50C-407E-A947-70E740481C1C}">
                <a14:useLocalDpi xmlns:a14="http://schemas.microsoft.com/office/drawing/2010/main" val="0"/>
              </a:ext>
            </a:extLst>
          </a:blip>
          <a:srcRect t="-835" r="-815" b="13217"/>
          <a:stretch/>
        </p:blipFill>
        <p:spPr bwMode="auto">
          <a:xfrm>
            <a:off x="-32370" y="781422"/>
            <a:ext cx="9284890" cy="609329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Triangle 5"/>
          <p:cNvSpPr/>
          <p:nvPr/>
        </p:nvSpPr>
        <p:spPr>
          <a:xfrm>
            <a:off x="-32370" y="5821982"/>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Box 6"/>
          <p:cNvSpPr txBox="1"/>
          <p:nvPr/>
        </p:nvSpPr>
        <p:spPr>
          <a:xfrm>
            <a:off x="432073" y="116632"/>
            <a:ext cx="9144000" cy="523220"/>
          </a:xfrm>
          <a:prstGeom prst="rect">
            <a:avLst/>
          </a:prstGeom>
          <a:noFill/>
        </p:spPr>
        <p:txBody>
          <a:bodyPr wrap="square" rtlCol="0">
            <a:spAutoFit/>
          </a:bodyPr>
          <a:lstStyle/>
          <a:p>
            <a:pPr algn="ctr"/>
            <a:r>
              <a:rPr lang="en-GB" sz="2800" dirty="0" smtClean="0">
                <a:solidFill>
                  <a:schemeClr val="tx2"/>
                </a:solidFill>
                <a:latin typeface="Arial Black" panose="020B0A04020102020204" pitchFamily="34" charset="0"/>
              </a:rPr>
              <a:t>Our Strengths</a:t>
            </a:r>
            <a:endParaRPr lang="en-GB" sz="2800" dirty="0">
              <a:solidFill>
                <a:schemeClr val="tx2"/>
              </a:solidFill>
              <a:latin typeface="Arial Black" panose="020B0A04020102020204" pitchFamily="34" charset="0"/>
            </a:endParaRPr>
          </a:p>
        </p:txBody>
      </p:sp>
      <p:sp>
        <p:nvSpPr>
          <p:cNvPr id="8" name="Rectangle 7"/>
          <p:cNvSpPr/>
          <p:nvPr/>
        </p:nvSpPr>
        <p:spPr>
          <a:xfrm>
            <a:off x="3059832" y="1383977"/>
            <a:ext cx="5904656" cy="5632311"/>
          </a:xfrm>
          <a:prstGeom prst="rect">
            <a:avLst/>
          </a:prstGeom>
        </p:spPr>
        <p:txBody>
          <a:bodyPr wrap="square">
            <a:spAutoFit/>
          </a:bodyPr>
          <a:lstStyle/>
          <a:p>
            <a:pPr marL="914400" lvl="1" indent="-457200" algn="r">
              <a:lnSpc>
                <a:spcPct val="150000"/>
              </a:lnSpc>
              <a:buFont typeface="Wingdings" panose="05000000000000000000" pitchFamily="2" charset="2"/>
              <a:buChar char="Ø"/>
            </a:pPr>
            <a:r>
              <a:rPr lang="en-GB" sz="2000" dirty="0" smtClean="0">
                <a:solidFill>
                  <a:schemeClr val="bg1"/>
                </a:solidFill>
                <a:latin typeface="Arial Black" panose="020B0A04020102020204" pitchFamily="34" charset="0"/>
              </a:rPr>
              <a:t>Marine Engineering Expertise</a:t>
            </a:r>
            <a:endParaRPr lang="en-GB" sz="2000" dirty="0">
              <a:solidFill>
                <a:schemeClr val="bg1"/>
              </a:solidFill>
              <a:latin typeface="Arial Black" panose="020B0A04020102020204" pitchFamily="34" charset="0"/>
            </a:endParaRPr>
          </a:p>
          <a:p>
            <a:pPr marL="914400" lvl="1" indent="-457200" algn="r">
              <a:lnSpc>
                <a:spcPct val="150000"/>
              </a:lnSpc>
              <a:buFont typeface="Wingdings" panose="05000000000000000000" pitchFamily="2" charset="2"/>
              <a:buChar char="Ø"/>
            </a:pPr>
            <a:r>
              <a:rPr lang="en-GB" sz="2000" dirty="0" smtClean="0">
                <a:solidFill>
                  <a:schemeClr val="bg1"/>
                </a:solidFill>
                <a:latin typeface="Arial Black" panose="020B0A04020102020204" pitchFamily="34" charset="0"/>
              </a:rPr>
              <a:t>“Real Life” Diagnosis</a:t>
            </a:r>
            <a:endParaRPr lang="en-GB" sz="2000" dirty="0">
              <a:solidFill>
                <a:schemeClr val="bg1"/>
              </a:solidFill>
              <a:latin typeface="Arial Black" panose="020B0A04020102020204" pitchFamily="34" charset="0"/>
            </a:endParaRPr>
          </a:p>
          <a:p>
            <a:pPr marL="914400" lvl="1" indent="-457200" algn="r">
              <a:lnSpc>
                <a:spcPct val="150000"/>
              </a:lnSpc>
              <a:buFont typeface="Wingdings" panose="05000000000000000000" pitchFamily="2" charset="2"/>
              <a:buChar char="Ø"/>
            </a:pPr>
            <a:r>
              <a:rPr lang="en-GB" sz="2000" dirty="0" smtClean="0">
                <a:solidFill>
                  <a:schemeClr val="bg1"/>
                </a:solidFill>
                <a:latin typeface="Arial Black" panose="020B0A04020102020204" pitchFamily="34" charset="0"/>
              </a:rPr>
              <a:t>Up to Date On-board Experience</a:t>
            </a:r>
          </a:p>
          <a:p>
            <a:pPr marL="914400" lvl="1" indent="-457200" algn="r">
              <a:lnSpc>
                <a:spcPct val="150000"/>
              </a:lnSpc>
              <a:buFont typeface="Wingdings" panose="05000000000000000000" pitchFamily="2" charset="2"/>
              <a:buChar char="Ø"/>
            </a:pPr>
            <a:endParaRPr lang="en-GB" sz="2000" dirty="0" smtClean="0">
              <a:solidFill>
                <a:schemeClr val="bg1"/>
              </a:solidFill>
              <a:latin typeface="Arial Black" panose="020B0A04020102020204" pitchFamily="34" charset="0"/>
            </a:endParaRPr>
          </a:p>
          <a:p>
            <a:pPr marL="914400" lvl="1" indent="-457200" algn="r">
              <a:lnSpc>
                <a:spcPct val="150000"/>
              </a:lnSpc>
              <a:buFont typeface="Wingdings" panose="05000000000000000000" pitchFamily="2" charset="2"/>
              <a:buChar char="Ø"/>
            </a:pPr>
            <a:endParaRPr lang="en-US" sz="2000" dirty="0" smtClean="0">
              <a:solidFill>
                <a:schemeClr val="bg1"/>
              </a:solidFill>
              <a:latin typeface="Arial Black" panose="020B0A04020102020204" pitchFamily="34" charset="0"/>
            </a:endParaRPr>
          </a:p>
          <a:p>
            <a:pPr marL="914400" lvl="1" indent="-457200" algn="r">
              <a:lnSpc>
                <a:spcPct val="150000"/>
              </a:lnSpc>
              <a:buFont typeface="Wingdings" panose="05000000000000000000" pitchFamily="2" charset="2"/>
              <a:buChar char="Ø"/>
            </a:pPr>
            <a:endParaRPr lang="en-GB" sz="2000" dirty="0">
              <a:solidFill>
                <a:schemeClr val="bg1"/>
              </a:solidFill>
              <a:latin typeface="Arial Black" panose="020B0A04020102020204" pitchFamily="34" charset="0"/>
            </a:endParaRPr>
          </a:p>
          <a:p>
            <a:pPr marL="914400" lvl="1" indent="-457200" algn="r">
              <a:lnSpc>
                <a:spcPct val="150000"/>
              </a:lnSpc>
              <a:buFont typeface="Wingdings" panose="05000000000000000000" pitchFamily="2" charset="2"/>
              <a:buChar char="Ø"/>
            </a:pPr>
            <a:endParaRPr lang="en-GB" sz="2000" dirty="0" smtClean="0">
              <a:solidFill>
                <a:schemeClr val="bg1"/>
              </a:solidFill>
              <a:latin typeface="Arial Black" panose="020B0A04020102020204" pitchFamily="34" charset="0"/>
            </a:endParaRPr>
          </a:p>
          <a:p>
            <a:pPr lvl="1" algn="r">
              <a:lnSpc>
                <a:spcPct val="150000"/>
              </a:lnSpc>
            </a:pPr>
            <a:endParaRPr lang="en-GB" sz="2000" dirty="0" smtClean="0">
              <a:solidFill>
                <a:schemeClr val="bg1"/>
              </a:solidFill>
              <a:latin typeface="Arial Black" panose="020B0A04020102020204" pitchFamily="34" charset="0"/>
            </a:endParaRPr>
          </a:p>
          <a:p>
            <a:pPr marL="914400" lvl="1" indent="-457200" algn="r">
              <a:lnSpc>
                <a:spcPct val="150000"/>
              </a:lnSpc>
              <a:buFont typeface="Wingdings" panose="05000000000000000000" pitchFamily="2" charset="2"/>
              <a:buChar char="Ø"/>
            </a:pPr>
            <a:r>
              <a:rPr lang="en-GB" sz="2000" dirty="0" smtClean="0">
                <a:solidFill>
                  <a:schemeClr val="bg1"/>
                </a:solidFill>
                <a:latin typeface="Arial Black" panose="020B0A04020102020204" pitchFamily="34" charset="0"/>
              </a:rPr>
              <a:t>Independent</a:t>
            </a:r>
          </a:p>
          <a:p>
            <a:pPr marL="914400" lvl="1" indent="-457200" algn="r">
              <a:lnSpc>
                <a:spcPct val="150000"/>
              </a:lnSpc>
              <a:buFont typeface="Wingdings" panose="05000000000000000000" pitchFamily="2" charset="2"/>
              <a:buChar char="Ø"/>
            </a:pPr>
            <a:r>
              <a:rPr lang="en-GB" sz="2000" dirty="0" smtClean="0">
                <a:solidFill>
                  <a:schemeClr val="bg1"/>
                </a:solidFill>
                <a:latin typeface="Arial Black" panose="020B0A04020102020204" pitchFamily="34" charset="0"/>
              </a:rPr>
              <a:t>Globally Managed </a:t>
            </a:r>
            <a:r>
              <a:rPr lang="en-GB" sz="2000" dirty="0">
                <a:solidFill>
                  <a:schemeClr val="bg1"/>
                </a:solidFill>
                <a:latin typeface="Arial Black" panose="020B0A04020102020204" pitchFamily="34" charset="0"/>
              </a:rPr>
              <a:t>L</a:t>
            </a:r>
            <a:r>
              <a:rPr lang="en-GB" sz="2000" dirty="0" smtClean="0">
                <a:solidFill>
                  <a:schemeClr val="bg1"/>
                </a:solidFill>
                <a:latin typeface="Arial Black" panose="020B0A04020102020204" pitchFamily="34" charset="0"/>
              </a:rPr>
              <a:t>ogistics</a:t>
            </a:r>
          </a:p>
          <a:p>
            <a:pPr marL="914400" lvl="1" indent="-457200" algn="r">
              <a:lnSpc>
                <a:spcPct val="150000"/>
              </a:lnSpc>
              <a:buFont typeface="Wingdings" panose="05000000000000000000" pitchFamily="2" charset="2"/>
              <a:buChar char="Ø"/>
            </a:pPr>
            <a:r>
              <a:rPr lang="en-GB" sz="2000" dirty="0" smtClean="0">
                <a:solidFill>
                  <a:schemeClr val="bg1"/>
                </a:solidFill>
                <a:latin typeface="Arial Black" panose="020B0A04020102020204" pitchFamily="34" charset="0"/>
              </a:rPr>
              <a:t>Expert Helpline</a:t>
            </a:r>
          </a:p>
          <a:p>
            <a:pPr marL="914400" lvl="1" indent="-457200" algn="r">
              <a:lnSpc>
                <a:spcPct val="150000"/>
              </a:lnSpc>
              <a:buFont typeface="Wingdings" panose="05000000000000000000" pitchFamily="2" charset="2"/>
              <a:buChar char="Ø"/>
            </a:pPr>
            <a:endParaRPr lang="en-GB" sz="2000" dirty="0" smtClean="0">
              <a:solidFill>
                <a:srgbClr val="0A515F"/>
              </a:solidFill>
              <a:latin typeface="Arial Black" panose="020B0A04020102020204" pitchFamily="34" charset="0"/>
            </a:endParaRPr>
          </a:p>
        </p:txBody>
      </p:sp>
    </p:spTree>
    <p:extLst>
      <p:ext uri="{BB962C8B-B14F-4D97-AF65-F5344CB8AC3E}">
        <p14:creationId xmlns:p14="http://schemas.microsoft.com/office/powerpoint/2010/main" val="3992239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253" b="12148"/>
          <a:stretch/>
        </p:blipFill>
        <p:spPr bwMode="auto">
          <a:xfrm>
            <a:off x="0" y="823975"/>
            <a:ext cx="9144000" cy="60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Triangle 6"/>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TextBox 7"/>
          <p:cNvSpPr txBox="1"/>
          <p:nvPr/>
        </p:nvSpPr>
        <p:spPr>
          <a:xfrm>
            <a:off x="251520" y="188640"/>
            <a:ext cx="9144000" cy="523220"/>
          </a:xfrm>
          <a:prstGeom prst="rect">
            <a:avLst/>
          </a:prstGeom>
          <a:noFill/>
        </p:spPr>
        <p:txBody>
          <a:bodyPr wrap="square" rtlCol="0">
            <a:spAutoFit/>
          </a:bodyPr>
          <a:lstStyle/>
          <a:p>
            <a:pPr algn="ctr"/>
            <a:r>
              <a:rPr lang="en-GB" sz="2800" dirty="0" smtClean="0">
                <a:solidFill>
                  <a:schemeClr val="tx2"/>
                </a:solidFill>
                <a:latin typeface="Arial Black" panose="020B0A04020102020204" pitchFamily="34" charset="0"/>
              </a:rPr>
              <a:t>Our Mission</a:t>
            </a:r>
            <a:endParaRPr lang="en-GB" sz="2800" dirty="0">
              <a:solidFill>
                <a:schemeClr val="tx2"/>
              </a:solidFill>
              <a:latin typeface="Arial Black" panose="020B0A04020102020204" pitchFamily="34" charset="0"/>
            </a:endParaRPr>
          </a:p>
        </p:txBody>
      </p:sp>
      <p:sp>
        <p:nvSpPr>
          <p:cNvPr id="6" name="Rectangle 5"/>
          <p:cNvSpPr/>
          <p:nvPr/>
        </p:nvSpPr>
        <p:spPr>
          <a:xfrm>
            <a:off x="-14028" y="887197"/>
            <a:ext cx="8664177" cy="1569660"/>
          </a:xfrm>
          <a:prstGeom prst="rect">
            <a:avLst/>
          </a:prstGeom>
        </p:spPr>
        <p:txBody>
          <a:bodyPr wrap="square" numCol="2">
            <a:spAutoFit/>
          </a:bodyPr>
          <a:lstStyle/>
          <a:p>
            <a:pPr marL="914400" lvl="1" indent="-457200">
              <a:lnSpc>
                <a:spcPct val="150000"/>
              </a:lnSpc>
              <a:buFont typeface="Wingdings" panose="05000000000000000000" pitchFamily="2" charset="2"/>
              <a:buChar char="Ø"/>
            </a:pPr>
            <a:r>
              <a:rPr lang="en-GB" sz="1600" dirty="0" smtClean="0">
                <a:solidFill>
                  <a:schemeClr val="bg1"/>
                </a:solidFill>
                <a:latin typeface="Arial Black" panose="020B0A04020102020204" pitchFamily="34" charset="0"/>
              </a:rPr>
              <a:t>Reduce Spend</a:t>
            </a:r>
            <a:endParaRPr lang="en-GB" sz="1600" dirty="0">
              <a:solidFill>
                <a:schemeClr val="bg1"/>
              </a:solidFill>
              <a:latin typeface="Arial Black" panose="020B0A04020102020204" pitchFamily="34" charset="0"/>
            </a:endParaRPr>
          </a:p>
          <a:p>
            <a:pPr marL="914400" lvl="1" indent="-457200">
              <a:lnSpc>
                <a:spcPct val="150000"/>
              </a:lnSpc>
              <a:buFont typeface="Wingdings" panose="05000000000000000000" pitchFamily="2" charset="2"/>
              <a:buChar char="Ø"/>
            </a:pPr>
            <a:r>
              <a:rPr lang="en-GB" sz="1600" dirty="0" smtClean="0">
                <a:solidFill>
                  <a:schemeClr val="bg1"/>
                </a:solidFill>
                <a:latin typeface="Arial Black" panose="020B0A04020102020204" pitchFamily="34" charset="0"/>
              </a:rPr>
              <a:t>Reduce Downtime</a:t>
            </a:r>
          </a:p>
          <a:p>
            <a:pPr marL="914400" lvl="1" indent="-457200">
              <a:lnSpc>
                <a:spcPct val="150000"/>
              </a:lnSpc>
              <a:buFont typeface="Wingdings" panose="05000000000000000000" pitchFamily="2" charset="2"/>
              <a:buChar char="Ø"/>
            </a:pPr>
            <a:r>
              <a:rPr lang="en-GB" sz="1600" dirty="0" smtClean="0">
                <a:solidFill>
                  <a:schemeClr val="bg1"/>
                </a:solidFill>
                <a:latin typeface="Arial Black" panose="020B0A04020102020204" pitchFamily="34" charset="0"/>
              </a:rPr>
              <a:t>Reduce Risk</a:t>
            </a:r>
          </a:p>
          <a:p>
            <a:pPr marL="914400" lvl="1" indent="-457200">
              <a:lnSpc>
                <a:spcPct val="150000"/>
              </a:lnSpc>
              <a:buFont typeface="Wingdings" panose="05000000000000000000" pitchFamily="2" charset="2"/>
              <a:buChar char="Ø"/>
            </a:pPr>
            <a:r>
              <a:rPr lang="en-GB" sz="1600" dirty="0" smtClean="0">
                <a:solidFill>
                  <a:schemeClr val="bg1"/>
                </a:solidFill>
                <a:latin typeface="Arial Black" panose="020B0A04020102020204" pitchFamily="34" charset="0"/>
              </a:rPr>
              <a:t>Reduce Staff Workload</a:t>
            </a:r>
          </a:p>
        </p:txBody>
      </p:sp>
      <p:sp>
        <p:nvSpPr>
          <p:cNvPr id="10" name="Rectangle 9"/>
          <p:cNvSpPr/>
          <p:nvPr/>
        </p:nvSpPr>
        <p:spPr>
          <a:xfrm>
            <a:off x="3433900" y="887197"/>
            <a:ext cx="5724128" cy="1569660"/>
          </a:xfrm>
          <a:prstGeom prst="rect">
            <a:avLst/>
          </a:prstGeom>
        </p:spPr>
        <p:txBody>
          <a:bodyPr wrap="square">
            <a:spAutoFit/>
          </a:bodyPr>
          <a:lstStyle/>
          <a:p>
            <a:pPr marL="914400" lvl="1" indent="-457200">
              <a:lnSpc>
                <a:spcPct val="150000"/>
              </a:lnSpc>
              <a:buFont typeface="Wingdings" panose="05000000000000000000" pitchFamily="2" charset="2"/>
              <a:buChar char="Ø"/>
            </a:pPr>
            <a:r>
              <a:rPr lang="en-GB" sz="1600" dirty="0">
                <a:solidFill>
                  <a:schemeClr val="bg1"/>
                </a:solidFill>
                <a:latin typeface="Arial Black" panose="020B0A04020102020204" pitchFamily="34" charset="0"/>
              </a:rPr>
              <a:t>Increase Supply Chain Efficiency</a:t>
            </a:r>
          </a:p>
          <a:p>
            <a:pPr marL="914400" lvl="1" indent="-457200">
              <a:lnSpc>
                <a:spcPct val="150000"/>
              </a:lnSpc>
              <a:buFont typeface="Wingdings" panose="05000000000000000000" pitchFamily="2" charset="2"/>
              <a:buChar char="Ø"/>
            </a:pPr>
            <a:r>
              <a:rPr lang="en-GB" sz="1600" dirty="0" smtClean="0">
                <a:solidFill>
                  <a:schemeClr val="bg1"/>
                </a:solidFill>
                <a:latin typeface="Arial Black" panose="020B0A04020102020204" pitchFamily="34" charset="0"/>
              </a:rPr>
              <a:t>Increase Asset Reliability</a:t>
            </a:r>
            <a:endParaRPr lang="en-GB" sz="1600" dirty="0">
              <a:solidFill>
                <a:schemeClr val="bg1"/>
              </a:solidFill>
              <a:latin typeface="Arial Black" panose="020B0A04020102020204" pitchFamily="34" charset="0"/>
            </a:endParaRPr>
          </a:p>
          <a:p>
            <a:pPr marL="914400" lvl="1" indent="-457200">
              <a:lnSpc>
                <a:spcPct val="150000"/>
              </a:lnSpc>
              <a:buFont typeface="Wingdings" panose="05000000000000000000" pitchFamily="2" charset="2"/>
              <a:buChar char="Ø"/>
            </a:pPr>
            <a:r>
              <a:rPr lang="en-GB" sz="1600" dirty="0" smtClean="0">
                <a:solidFill>
                  <a:schemeClr val="bg1"/>
                </a:solidFill>
                <a:latin typeface="Arial Black" panose="020B0A04020102020204" pitchFamily="34" charset="0"/>
              </a:rPr>
              <a:t>Increase </a:t>
            </a:r>
            <a:r>
              <a:rPr lang="en-GB" sz="1600" dirty="0">
                <a:solidFill>
                  <a:schemeClr val="bg1"/>
                </a:solidFill>
                <a:latin typeface="Arial Black" panose="020B0A04020102020204" pitchFamily="34" charset="0"/>
              </a:rPr>
              <a:t>Decision-making </a:t>
            </a:r>
            <a:r>
              <a:rPr lang="en-GB" sz="1600" dirty="0" smtClean="0">
                <a:solidFill>
                  <a:schemeClr val="bg1"/>
                </a:solidFill>
                <a:latin typeface="Arial Black" panose="020B0A04020102020204" pitchFamily="34" charset="0"/>
              </a:rPr>
              <a:t>Effectiveness</a:t>
            </a:r>
          </a:p>
          <a:p>
            <a:pPr marL="914400" lvl="1" indent="-457200">
              <a:lnSpc>
                <a:spcPct val="150000"/>
              </a:lnSpc>
              <a:buFont typeface="Wingdings" panose="05000000000000000000" pitchFamily="2" charset="2"/>
              <a:buChar char="Ø"/>
            </a:pPr>
            <a:r>
              <a:rPr lang="en-GB" sz="1600" dirty="0" smtClean="0">
                <a:solidFill>
                  <a:schemeClr val="bg1"/>
                </a:solidFill>
                <a:latin typeface="Arial Black" panose="020B0A04020102020204" pitchFamily="34" charset="0"/>
              </a:rPr>
              <a:t>Increase Operational Efficiency</a:t>
            </a:r>
            <a:endParaRPr lang="en-GB" sz="1600" dirty="0">
              <a:solidFill>
                <a:schemeClr val="bg1"/>
              </a:solidFill>
              <a:latin typeface="Arial Black" panose="020B0A04020102020204" pitchFamily="34" charset="0"/>
            </a:endParaRPr>
          </a:p>
        </p:txBody>
      </p:sp>
      <p:sp>
        <p:nvSpPr>
          <p:cNvPr id="2" name="Rectangle 1"/>
          <p:cNvSpPr/>
          <p:nvPr/>
        </p:nvSpPr>
        <p:spPr>
          <a:xfrm>
            <a:off x="0" y="2483461"/>
            <a:ext cx="8820472" cy="830997"/>
          </a:xfrm>
          <a:prstGeom prst="rect">
            <a:avLst/>
          </a:prstGeom>
        </p:spPr>
        <p:txBody>
          <a:bodyPr wrap="square">
            <a:spAutoFit/>
          </a:bodyPr>
          <a:lstStyle/>
          <a:p>
            <a:pPr lvl="1">
              <a:lnSpc>
                <a:spcPct val="150000"/>
              </a:lnSpc>
            </a:pPr>
            <a:r>
              <a:rPr lang="en-GB" sz="1600" dirty="0" smtClean="0">
                <a:solidFill>
                  <a:schemeClr val="bg1"/>
                </a:solidFill>
                <a:latin typeface="Arial Black" panose="020B0A04020102020204" pitchFamily="34" charset="0"/>
              </a:rPr>
              <a:t>YOUR BENEFIT </a:t>
            </a:r>
            <a:r>
              <a:rPr lang="en-GB" sz="1600" dirty="0" smtClean="0">
                <a:solidFill>
                  <a:schemeClr val="bg1"/>
                </a:solidFill>
                <a:latin typeface="Arial Black" panose="020B0A04020102020204" pitchFamily="34" charset="0"/>
                <a:sym typeface="Wingdings" panose="05000000000000000000" pitchFamily="2" charset="2"/>
              </a:rPr>
              <a:t>	</a:t>
            </a:r>
            <a:r>
              <a:rPr lang="en-GB" sz="1600" dirty="0" smtClean="0">
                <a:solidFill>
                  <a:schemeClr val="bg1"/>
                </a:solidFill>
                <a:latin typeface="Arial Black" panose="020B0A04020102020204" pitchFamily="34" charset="0"/>
              </a:rPr>
              <a:t>your vessels operating in the market more safely, more efficiently and for longer, generating additional cash flow and ROI</a:t>
            </a:r>
            <a:endParaRPr lang="en-GB"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9814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9839" y="116632"/>
            <a:ext cx="8006285" cy="430887"/>
          </a:xfrm>
        </p:spPr>
        <p:txBody>
          <a:bodyPr/>
          <a:lstStyle/>
          <a:p>
            <a:r>
              <a:rPr lang="en-GB" dirty="0" smtClean="0"/>
              <a:t>Who else shares our values…</a:t>
            </a:r>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4" y="2632265"/>
            <a:ext cx="2215351" cy="105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descr="http://teamtankers.com/images/TEAMTANK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388" y="4040157"/>
            <a:ext cx="962025"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maritime-connector.com/company_logo/epic-gas-ltd-logo-small-32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655" y="5379029"/>
            <a:ext cx="1862384" cy="9755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ruisereservationsdirect.com/images/logos/1LineSilverseaLogo60K_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29" y="5551384"/>
            <a:ext cx="2742716" cy="630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cslships.com/sites/default/themes/csl/csl-logo-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0133" y="5671357"/>
            <a:ext cx="1910961" cy="3908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s://encrypted-tbn0.gstatic.com/images?q=tbn:ANd9GcQv9s_j1dOByIIaReerq6u_82wSXx7ytatFBIwHylfbCtQZTDbI"/>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9000"/>
                    </a14:imgEffect>
                  </a14:imgLayer>
                </a14:imgProps>
              </a:ext>
              <a:ext uri="{28A0092B-C50C-407E-A947-70E740481C1C}">
                <a14:useLocalDpi xmlns:a14="http://schemas.microsoft.com/office/drawing/2010/main" val="0"/>
              </a:ext>
            </a:extLst>
          </a:blip>
          <a:srcRect/>
          <a:stretch>
            <a:fillRect/>
          </a:stretch>
        </p:blipFill>
        <p:spPr bwMode="auto">
          <a:xfrm>
            <a:off x="5327308" y="2676048"/>
            <a:ext cx="966855" cy="9668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2672" y="2772973"/>
            <a:ext cx="1700613" cy="773006"/>
          </a:xfrm>
          <a:prstGeom prst="rect">
            <a:avLst/>
          </a:prstGeom>
        </p:spPr>
      </p:pic>
      <p:sp>
        <p:nvSpPr>
          <p:cNvPr id="20" name="Rectangle 19"/>
          <p:cNvSpPr/>
          <p:nvPr/>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22" name="Right Triangle 21"/>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94587" y="3933546"/>
            <a:ext cx="2095816" cy="131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151284" y="144660"/>
            <a:ext cx="9144000" cy="523220"/>
          </a:xfrm>
          <a:prstGeom prst="rect">
            <a:avLst/>
          </a:prstGeom>
          <a:noFill/>
        </p:spPr>
        <p:txBody>
          <a:bodyPr wrap="square" rtlCol="0">
            <a:spAutoFit/>
          </a:bodyPr>
          <a:lstStyle/>
          <a:p>
            <a:pPr algn="ctr"/>
            <a:r>
              <a:rPr lang="en-GB" sz="2800" b="1" dirty="0">
                <a:solidFill>
                  <a:schemeClr val="accent5">
                    <a:lumMod val="50000"/>
                  </a:schemeClr>
                </a:solidFill>
                <a:latin typeface="Arial Black" panose="020B0A04020102020204" pitchFamily="34" charset="0"/>
              </a:rPr>
              <a:t>Who Else Shares Our Values…</a:t>
            </a:r>
          </a:p>
        </p:txBody>
      </p:sp>
      <p:pic>
        <p:nvPicPr>
          <p:cNvPr id="2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5861" y="945816"/>
            <a:ext cx="2085195" cy="135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http://usa.pan-european-days.com/wp-content/uploads/2015/02/SBM-Offshore_logo-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61319" y="2456825"/>
            <a:ext cx="1405302" cy="14053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90218" y="5540243"/>
            <a:ext cx="2144738" cy="65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15878" y="1313608"/>
            <a:ext cx="2685971" cy="61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16"/>
          <a:stretch>
            <a:fillRect/>
          </a:stretch>
        </p:blipFill>
        <p:spPr>
          <a:xfrm>
            <a:off x="178250" y="4242210"/>
            <a:ext cx="2179183" cy="700795"/>
          </a:xfrm>
          <a:prstGeom prst="rect">
            <a:avLst/>
          </a:prstGeom>
        </p:spPr>
      </p:pic>
      <p:pic>
        <p:nvPicPr>
          <p:cNvPr id="9" name="Picture 8"/>
          <p:cNvPicPr>
            <a:picLocks noChangeAspect="1"/>
          </p:cNvPicPr>
          <p:nvPr/>
        </p:nvPicPr>
        <p:blipFill>
          <a:blip r:embed="rId17"/>
          <a:stretch>
            <a:fillRect/>
          </a:stretch>
        </p:blipFill>
        <p:spPr>
          <a:xfrm>
            <a:off x="2735456" y="4225497"/>
            <a:ext cx="2236135" cy="734220"/>
          </a:xfrm>
          <a:prstGeom prst="rect">
            <a:avLst/>
          </a:prstGeom>
        </p:spPr>
      </p:pic>
      <p:pic>
        <p:nvPicPr>
          <p:cNvPr id="1026" name="Picture 2" descr="Image result for apl maritime ltd"/>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55069" y="1169806"/>
            <a:ext cx="1439738" cy="906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mburg su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544" y="1116491"/>
            <a:ext cx="2182419" cy="101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175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9839" y="116632"/>
            <a:ext cx="8006285" cy="430887"/>
          </a:xfrm>
        </p:spPr>
        <p:txBody>
          <a:bodyPr/>
          <a:lstStyle/>
          <a:p>
            <a:r>
              <a:rPr lang="en-GB" dirty="0" smtClean="0"/>
              <a:t>Who else shares our values…</a:t>
            </a:r>
            <a:endParaRPr lang="en-GB" dirty="0"/>
          </a:p>
        </p:txBody>
      </p:sp>
      <p:sp>
        <p:nvSpPr>
          <p:cNvPr id="20" name="Rectangle 19"/>
          <p:cNvSpPr/>
          <p:nvPr/>
        </p:nvSpPr>
        <p:spPr>
          <a:xfrm>
            <a:off x="0" y="1"/>
            <a:ext cx="9144000" cy="812539"/>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26" y="72161"/>
            <a:ext cx="2016224" cy="668218"/>
          </a:xfrm>
          <a:prstGeom prst="rect">
            <a:avLst/>
          </a:prstGeom>
        </p:spPr>
      </p:pic>
      <p:sp>
        <p:nvSpPr>
          <p:cNvPr id="22" name="Right Triangle 21"/>
          <p:cNvSpPr/>
          <p:nvPr/>
        </p:nvSpPr>
        <p:spPr>
          <a:xfrm>
            <a:off x="0" y="5805264"/>
            <a:ext cx="1116038" cy="1052736"/>
          </a:xfrm>
          <a:prstGeom prst="rtTriangl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TextBox 22"/>
          <p:cNvSpPr txBox="1"/>
          <p:nvPr/>
        </p:nvSpPr>
        <p:spPr>
          <a:xfrm>
            <a:off x="1116038" y="127395"/>
            <a:ext cx="9144000" cy="523220"/>
          </a:xfrm>
          <a:prstGeom prst="rect">
            <a:avLst/>
          </a:prstGeom>
          <a:noFill/>
        </p:spPr>
        <p:txBody>
          <a:bodyPr wrap="square" rtlCol="0">
            <a:spAutoFit/>
          </a:bodyPr>
          <a:lstStyle/>
          <a:p>
            <a:pPr algn="ctr"/>
            <a:r>
              <a:rPr lang="en-GB" sz="2800" dirty="0" smtClean="0">
                <a:solidFill>
                  <a:schemeClr val="accent5">
                    <a:lumMod val="50000"/>
                  </a:schemeClr>
                </a:solidFill>
                <a:latin typeface="Arial Black" panose="020B0A04020102020204" pitchFamily="34" charset="0"/>
              </a:rPr>
              <a:t>Condition </a:t>
            </a:r>
            <a:r>
              <a:rPr lang="en-GB" sz="2800" dirty="0">
                <a:solidFill>
                  <a:schemeClr val="accent5">
                    <a:lumMod val="50000"/>
                  </a:schemeClr>
                </a:solidFill>
                <a:latin typeface="Arial Black" panose="020B0A04020102020204" pitchFamily="34" charset="0"/>
              </a:rPr>
              <a:t>Monitoring Programmes</a:t>
            </a:r>
          </a:p>
        </p:txBody>
      </p:sp>
      <p:sp>
        <p:nvSpPr>
          <p:cNvPr id="24" name="TextBox 23"/>
          <p:cNvSpPr txBox="1"/>
          <p:nvPr/>
        </p:nvSpPr>
        <p:spPr>
          <a:xfrm>
            <a:off x="20960" y="834341"/>
            <a:ext cx="9144000" cy="461665"/>
          </a:xfrm>
          <a:prstGeom prst="rect">
            <a:avLst/>
          </a:prstGeom>
          <a:noFill/>
        </p:spPr>
        <p:txBody>
          <a:bodyPr wrap="square" rtlCol="0">
            <a:spAutoFit/>
          </a:bodyPr>
          <a:lstStyle/>
          <a:p>
            <a:pPr algn="ctr"/>
            <a:r>
              <a:rPr lang="en-GB" sz="2400" dirty="0" smtClean="0">
                <a:solidFill>
                  <a:srgbClr val="006472"/>
                </a:solidFill>
                <a:latin typeface="Arial Black" panose="020B0A04020102020204" pitchFamily="34" charset="0"/>
              </a:rPr>
              <a:t>Lube Oil Analysis</a:t>
            </a:r>
            <a:endParaRPr lang="en-GB" sz="2400" dirty="0">
              <a:solidFill>
                <a:srgbClr val="006472"/>
              </a:solidFill>
              <a:latin typeface="Arial Black" panose="020B0A04020102020204" pitchFamily="34" charset="0"/>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452414"/>
            <a:ext cx="3305068"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9277" y="1282193"/>
            <a:ext cx="5813970" cy="5262979"/>
          </a:xfrm>
          <a:prstGeom prst="rect">
            <a:avLst/>
          </a:prstGeom>
        </p:spPr>
        <p:txBody>
          <a:bodyPr wrap="square">
            <a:spAutoFit/>
          </a:bodyPr>
          <a:lstStyle/>
          <a:p>
            <a:pPr marL="914400" lvl="1" indent="-457200">
              <a:lnSpc>
                <a:spcPct val="150000"/>
              </a:lnSpc>
              <a:buFont typeface="Wingdings" panose="05000000000000000000" pitchFamily="2" charset="2"/>
              <a:buChar char="Ø"/>
            </a:pPr>
            <a:r>
              <a:rPr lang="en-GB" sz="1600" dirty="0" smtClean="0">
                <a:solidFill>
                  <a:schemeClr val="tx2"/>
                </a:solidFill>
                <a:latin typeface="Arial Black" panose="020B0A04020102020204" pitchFamily="34" charset="0"/>
              </a:rPr>
              <a:t>Machinery health snapshot</a:t>
            </a:r>
          </a:p>
          <a:p>
            <a:pPr lvl="1">
              <a:lnSpc>
                <a:spcPct val="150000"/>
              </a:lnSpc>
            </a:pPr>
            <a:endParaRPr lang="en-GB" sz="1600" dirty="0" smtClean="0">
              <a:solidFill>
                <a:schemeClr val="tx2"/>
              </a:solidFill>
              <a:latin typeface="Arial Black" panose="020B0A04020102020204" pitchFamily="34" charset="0"/>
            </a:endParaRPr>
          </a:p>
          <a:p>
            <a:pPr marL="914400" lvl="1" indent="-457200">
              <a:lnSpc>
                <a:spcPct val="150000"/>
              </a:lnSpc>
              <a:buFont typeface="Wingdings" panose="05000000000000000000" pitchFamily="2" charset="2"/>
              <a:buChar char="Ø"/>
            </a:pPr>
            <a:r>
              <a:rPr lang="en-GB" sz="1600" dirty="0" smtClean="0">
                <a:solidFill>
                  <a:schemeClr val="tx2"/>
                </a:solidFill>
                <a:latin typeface="Arial Black" panose="020B0A04020102020204" pitchFamily="34" charset="0"/>
              </a:rPr>
              <a:t>Identify build-up of wear particles</a:t>
            </a:r>
          </a:p>
          <a:p>
            <a:pPr lvl="1">
              <a:lnSpc>
                <a:spcPct val="150000"/>
              </a:lnSpc>
            </a:pPr>
            <a:endParaRPr lang="en-GB" sz="1600" dirty="0" smtClean="0">
              <a:solidFill>
                <a:schemeClr val="tx2"/>
              </a:solidFill>
              <a:latin typeface="Arial Black" panose="020B0A04020102020204" pitchFamily="34" charset="0"/>
            </a:endParaRPr>
          </a:p>
          <a:p>
            <a:pPr marL="914400" lvl="1" indent="-457200">
              <a:lnSpc>
                <a:spcPct val="150000"/>
              </a:lnSpc>
              <a:buFont typeface="Wingdings" panose="05000000000000000000" pitchFamily="2" charset="2"/>
              <a:buChar char="Ø"/>
            </a:pPr>
            <a:r>
              <a:rPr lang="en-GB" sz="1600" dirty="0" smtClean="0">
                <a:solidFill>
                  <a:schemeClr val="tx2"/>
                </a:solidFill>
                <a:latin typeface="Arial Black" panose="020B0A04020102020204" pitchFamily="34" charset="0"/>
              </a:rPr>
              <a:t>Identify sources of contamination that may cause machinery failures (e.g. HFO ingress </a:t>
            </a:r>
            <a:r>
              <a:rPr lang="en-GB" sz="1600" dirty="0" smtClean="0">
                <a:solidFill>
                  <a:schemeClr val="tx2"/>
                </a:solidFill>
                <a:latin typeface="Arial Black" panose="020B0A04020102020204" pitchFamily="34" charset="0"/>
                <a:sym typeface="Wingdings" panose="05000000000000000000" pitchFamily="2" charset="2"/>
              </a:rPr>
              <a:t> crankcase explosion)</a:t>
            </a:r>
            <a:endParaRPr lang="en-GB" sz="1600" dirty="0" smtClean="0">
              <a:solidFill>
                <a:schemeClr val="tx2"/>
              </a:solidFill>
              <a:latin typeface="Arial Black" panose="020B0A04020102020204" pitchFamily="34" charset="0"/>
            </a:endParaRPr>
          </a:p>
          <a:p>
            <a:pPr lvl="1">
              <a:lnSpc>
                <a:spcPct val="150000"/>
              </a:lnSpc>
            </a:pPr>
            <a:endParaRPr lang="en-GB" sz="1600" dirty="0" smtClean="0">
              <a:solidFill>
                <a:schemeClr val="tx2"/>
              </a:solidFill>
              <a:latin typeface="Arial Black" panose="020B0A04020102020204" pitchFamily="34" charset="0"/>
            </a:endParaRPr>
          </a:p>
          <a:p>
            <a:pPr marL="914400" lvl="1" indent="-457200">
              <a:lnSpc>
                <a:spcPct val="150000"/>
              </a:lnSpc>
              <a:buFont typeface="Wingdings" panose="05000000000000000000" pitchFamily="2" charset="2"/>
              <a:buChar char="Ø"/>
            </a:pPr>
            <a:r>
              <a:rPr lang="en-GB" sz="1600" dirty="0" smtClean="0">
                <a:solidFill>
                  <a:schemeClr val="tx2"/>
                </a:solidFill>
                <a:latin typeface="Arial Black" panose="020B0A04020102020204" pitchFamily="34" charset="0"/>
              </a:rPr>
              <a:t>Identify problems with specific parts of the system that may trigger a fault (e.g. oil cleanliness </a:t>
            </a:r>
            <a:r>
              <a:rPr lang="en-GB" sz="1600" dirty="0" smtClean="0">
                <a:solidFill>
                  <a:schemeClr val="tx2"/>
                </a:solidFill>
                <a:latin typeface="Arial Black" panose="020B0A04020102020204" pitchFamily="34" charset="0"/>
                <a:sym typeface="Wingdings" panose="05000000000000000000" pitchFamily="2" charset="2"/>
              </a:rPr>
              <a:t> filters)</a:t>
            </a:r>
          </a:p>
          <a:p>
            <a:pPr marL="914400" lvl="1" indent="-457200">
              <a:lnSpc>
                <a:spcPct val="150000"/>
              </a:lnSpc>
              <a:buFont typeface="Wingdings" panose="05000000000000000000" pitchFamily="2" charset="2"/>
              <a:buChar char="Ø"/>
            </a:pPr>
            <a:endParaRPr lang="en-GB" sz="1600" dirty="0" smtClean="0">
              <a:solidFill>
                <a:schemeClr val="tx2"/>
              </a:solidFill>
              <a:latin typeface="Arial Black" panose="020B0A04020102020204" pitchFamily="34" charset="0"/>
              <a:sym typeface="Wingdings" panose="05000000000000000000" pitchFamily="2" charset="2"/>
            </a:endParaRPr>
          </a:p>
          <a:p>
            <a:pPr marL="914400" lvl="1" indent="-457200">
              <a:lnSpc>
                <a:spcPct val="150000"/>
              </a:lnSpc>
              <a:buFont typeface="Wingdings" panose="05000000000000000000" pitchFamily="2" charset="2"/>
              <a:buChar char="Ø"/>
            </a:pPr>
            <a:r>
              <a:rPr lang="en-GB" sz="1600" dirty="0" smtClean="0">
                <a:solidFill>
                  <a:schemeClr val="tx2"/>
                </a:solidFill>
                <a:latin typeface="Arial Black" panose="020B0A04020102020204" pitchFamily="34" charset="0"/>
                <a:sym typeface="Wingdings" panose="05000000000000000000" pitchFamily="2" charset="2"/>
              </a:rPr>
              <a:t>Determine adequacy of current </a:t>
            </a:r>
          </a:p>
          <a:p>
            <a:pPr marL="914400" lvl="1" indent="-457200">
              <a:lnSpc>
                <a:spcPct val="150000"/>
              </a:lnSpc>
              <a:buFont typeface="Wingdings" panose="05000000000000000000" pitchFamily="2" charset="2"/>
              <a:buChar char="Ø"/>
            </a:pPr>
            <a:r>
              <a:rPr lang="en-GB" sz="1600" dirty="0" smtClean="0">
                <a:solidFill>
                  <a:schemeClr val="tx2"/>
                </a:solidFill>
                <a:latin typeface="Arial Black" panose="020B0A04020102020204" pitchFamily="34" charset="0"/>
                <a:sym typeface="Wingdings" panose="05000000000000000000" pitchFamily="2" charset="2"/>
              </a:rPr>
              <a:t>Lubrication (e.g. KV, BN, etc.)</a:t>
            </a:r>
            <a:endParaRPr lang="en-GB" sz="1600" dirty="0" smtClean="0">
              <a:solidFill>
                <a:schemeClr val="tx2"/>
              </a:solidFill>
              <a:latin typeface="Arial Black" panose="020B0A04020102020204" pitchFamily="34" charset="0"/>
            </a:endParaRPr>
          </a:p>
        </p:txBody>
      </p:sp>
      <p:grpSp>
        <p:nvGrpSpPr>
          <p:cNvPr id="5" name="Group 4"/>
          <p:cNvGrpSpPr/>
          <p:nvPr/>
        </p:nvGrpSpPr>
        <p:grpSpPr>
          <a:xfrm>
            <a:off x="4926873" y="4265712"/>
            <a:ext cx="4217128" cy="2592288"/>
            <a:chOff x="4926873" y="4265712"/>
            <a:chExt cx="4217128" cy="2592288"/>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5145"/>
            <a:stretch/>
          </p:blipFill>
          <p:spPr bwMode="auto">
            <a:xfrm>
              <a:off x="4926873" y="4265712"/>
              <a:ext cx="421712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33742" y="4265712"/>
              <a:ext cx="899592" cy="675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13702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504" y="841673"/>
            <a:ext cx="9144000" cy="400110"/>
          </a:xfrm>
          <a:prstGeom prst="rect">
            <a:avLst/>
          </a:prstGeom>
          <a:noFill/>
        </p:spPr>
        <p:txBody>
          <a:bodyPr wrap="square" rtlCol="0">
            <a:spAutoFit/>
          </a:bodyPr>
          <a:lstStyle/>
          <a:p>
            <a:pPr algn="ctr"/>
            <a:r>
              <a:rPr lang="en-GB" sz="2000" dirty="0" smtClean="0">
                <a:solidFill>
                  <a:srgbClr val="0A515F"/>
                </a:solidFill>
                <a:latin typeface="Arial Black" panose="020B0A04020102020204" pitchFamily="34" charset="0"/>
              </a:rPr>
              <a:t>Benefits of </a:t>
            </a:r>
            <a:r>
              <a:rPr lang="en-GB" sz="2000" dirty="0" err="1" smtClean="0">
                <a:solidFill>
                  <a:srgbClr val="0A515F"/>
                </a:solidFill>
                <a:latin typeface="Arial Black" panose="020B0A04020102020204" pitchFamily="34" charset="0"/>
              </a:rPr>
              <a:t>SeaTec</a:t>
            </a:r>
            <a:r>
              <a:rPr lang="en-GB" sz="2000" dirty="0" smtClean="0">
                <a:solidFill>
                  <a:srgbClr val="0A515F"/>
                </a:solidFill>
                <a:latin typeface="Arial Black" panose="020B0A04020102020204" pitchFamily="34" charset="0"/>
              </a:rPr>
              <a:t> Independent LO Analysis</a:t>
            </a:r>
            <a:endParaRPr lang="en-GB" sz="2000" dirty="0">
              <a:solidFill>
                <a:srgbClr val="0A515F"/>
              </a:solidFill>
              <a:latin typeface="Arial Black" panose="020B0A04020102020204" pitchFamily="34" charset="0"/>
            </a:endParaRPr>
          </a:p>
        </p:txBody>
      </p:sp>
      <p:sp>
        <p:nvSpPr>
          <p:cNvPr id="9" name="TextBox 8"/>
          <p:cNvSpPr txBox="1"/>
          <p:nvPr/>
        </p:nvSpPr>
        <p:spPr>
          <a:xfrm>
            <a:off x="755576" y="147384"/>
            <a:ext cx="8363070" cy="400110"/>
          </a:xfrm>
          <a:prstGeom prst="rect">
            <a:avLst/>
          </a:prstGeom>
          <a:noFill/>
        </p:spPr>
        <p:txBody>
          <a:bodyPr wrap="square" rtlCol="0">
            <a:spAutoFit/>
          </a:bodyPr>
          <a:lstStyle/>
          <a:p>
            <a:pPr algn="ctr"/>
            <a:r>
              <a:rPr lang="en-GB" sz="2000" dirty="0" smtClean="0">
                <a:solidFill>
                  <a:schemeClr val="tx2"/>
                </a:solidFill>
                <a:latin typeface="Arial Black" panose="020B0A04020102020204" pitchFamily="34" charset="0"/>
              </a:rPr>
              <a:t>Condition </a:t>
            </a:r>
            <a:r>
              <a:rPr lang="en-GB" sz="2000" dirty="0">
                <a:solidFill>
                  <a:schemeClr val="tx2"/>
                </a:solidFill>
                <a:latin typeface="Arial Black" panose="020B0A04020102020204" pitchFamily="34" charset="0"/>
              </a:rPr>
              <a:t>Monitoring Programmes</a:t>
            </a:r>
          </a:p>
        </p:txBody>
      </p:sp>
      <p:sp>
        <p:nvSpPr>
          <p:cNvPr id="3" name="Rectangle 2"/>
          <p:cNvSpPr/>
          <p:nvPr/>
        </p:nvSpPr>
        <p:spPr>
          <a:xfrm>
            <a:off x="107504" y="1230822"/>
            <a:ext cx="8784976" cy="854080"/>
          </a:xfrm>
          <a:prstGeom prst="rect">
            <a:avLst/>
          </a:prstGeom>
        </p:spPr>
        <p:txBody>
          <a:bodyPr wrap="square">
            <a:spAutoFit/>
          </a:bodyPr>
          <a:lstStyle/>
          <a:p>
            <a:pPr marL="0" lvl="1" algn="just" defTabSz="457200">
              <a:lnSpc>
                <a:spcPct val="150000"/>
              </a:lnSpc>
            </a:pPr>
            <a:r>
              <a:rPr lang="en-GB" sz="1100" dirty="0" smtClean="0">
                <a:solidFill>
                  <a:schemeClr val="tx1">
                    <a:lumMod val="65000"/>
                    <a:lumOff val="35000"/>
                  </a:schemeClr>
                </a:solidFill>
                <a:cs typeface="Arial" panose="020B0604020202020204" pitchFamily="34" charset="0"/>
              </a:rPr>
              <a:t>A recent study conducted on 756 vessels between 2015 and 2018, found that vessels that use </a:t>
            </a:r>
            <a:r>
              <a:rPr lang="en-GB" sz="1100" dirty="0" err="1" smtClean="0">
                <a:solidFill>
                  <a:schemeClr val="tx1">
                    <a:lumMod val="65000"/>
                    <a:lumOff val="35000"/>
                  </a:schemeClr>
                </a:solidFill>
                <a:cs typeface="Arial" panose="020B0604020202020204" pitchFamily="34" charset="0"/>
              </a:rPr>
              <a:t>SeaTec</a:t>
            </a:r>
            <a:r>
              <a:rPr lang="en-GB" sz="1100" dirty="0" smtClean="0">
                <a:solidFill>
                  <a:schemeClr val="tx1">
                    <a:lumMod val="65000"/>
                    <a:lumOff val="35000"/>
                  </a:schemeClr>
                </a:solidFill>
                <a:cs typeface="Arial" panose="020B0604020202020204" pitchFamily="34" charset="0"/>
              </a:rPr>
              <a:t> oil analysis – as opposed to a lube supplier analysis – consume on average 17% less oil. </a:t>
            </a:r>
            <a:r>
              <a:rPr lang="en-GB" sz="1100" dirty="0">
                <a:solidFill>
                  <a:schemeClr val="tx1">
                    <a:lumMod val="65000"/>
                    <a:lumOff val="35000"/>
                  </a:schemeClr>
                </a:solidFill>
                <a:cs typeface="Arial" panose="020B0604020202020204" pitchFamily="34" charset="0"/>
              </a:rPr>
              <a:t>Savings are consistent across all ages, the most </a:t>
            </a:r>
            <a:r>
              <a:rPr lang="en-GB" sz="1100" dirty="0" smtClean="0">
                <a:solidFill>
                  <a:schemeClr val="tx1">
                    <a:lumMod val="65000"/>
                    <a:lumOff val="35000"/>
                  </a:schemeClr>
                </a:solidFill>
                <a:cs typeface="Arial" panose="020B0604020202020204" pitchFamily="34" charset="0"/>
              </a:rPr>
              <a:t>notable being </a:t>
            </a:r>
            <a:r>
              <a:rPr lang="en-GB" sz="1100" dirty="0">
                <a:solidFill>
                  <a:schemeClr val="tx1">
                    <a:lumMod val="65000"/>
                    <a:lumOff val="35000"/>
                  </a:schemeClr>
                </a:solidFill>
                <a:cs typeface="Arial" panose="020B0604020202020204" pitchFamily="34" charset="0"/>
              </a:rPr>
              <a:t>achieved on ships aged 0-5 and &gt;</a:t>
            </a:r>
            <a:r>
              <a:rPr lang="en-GB" sz="1100" dirty="0" smtClean="0">
                <a:solidFill>
                  <a:schemeClr val="tx1">
                    <a:lumMod val="65000"/>
                    <a:lumOff val="35000"/>
                  </a:schemeClr>
                </a:solidFill>
                <a:cs typeface="Arial" panose="020B0604020202020204" pitchFamily="34" charset="0"/>
              </a:rPr>
              <a:t>20. Some of the vessel types where the most notable savings were achieved were Tankers (-28%), Containers (-28%), Self Unloaders (-25%) and Gas Carriers (-60%)</a:t>
            </a:r>
            <a:endParaRPr lang="en-GB" sz="1100" dirty="0">
              <a:solidFill>
                <a:schemeClr val="tx1">
                  <a:lumMod val="65000"/>
                  <a:lumOff val="35000"/>
                </a:schemeClr>
              </a:solidFill>
              <a:cs typeface="Arial" panose="020B0604020202020204" pitchFamily="34" charset="0"/>
            </a:endParaRPr>
          </a:p>
        </p:txBody>
      </p:sp>
      <p:sp>
        <p:nvSpPr>
          <p:cNvPr id="15" name="Rectangle 14"/>
          <p:cNvSpPr/>
          <p:nvPr/>
        </p:nvSpPr>
        <p:spPr>
          <a:xfrm>
            <a:off x="6252119" y="2239728"/>
            <a:ext cx="2951313" cy="1361911"/>
          </a:xfrm>
          <a:prstGeom prst="rect">
            <a:avLst/>
          </a:prstGeom>
        </p:spPr>
        <p:txBody>
          <a:bodyPr wrap="square">
            <a:spAutoFit/>
          </a:bodyPr>
          <a:lstStyle/>
          <a:p>
            <a:pPr lvl="1">
              <a:lnSpc>
                <a:spcPct val="150000"/>
              </a:lnSpc>
            </a:pPr>
            <a:r>
              <a:rPr lang="en-GB" sz="900" dirty="0" smtClean="0">
                <a:solidFill>
                  <a:schemeClr val="tx1">
                    <a:lumMod val="65000"/>
                    <a:lumOff val="35000"/>
                  </a:schemeClr>
                </a:solidFill>
                <a:latin typeface="Arial Black" panose="020B0A04020102020204" pitchFamily="34" charset="0"/>
              </a:rPr>
              <a:t>Tanker, Handy (32k DWT)</a:t>
            </a:r>
          </a:p>
          <a:p>
            <a:pPr lvl="1">
              <a:lnSpc>
                <a:spcPct val="150000"/>
              </a:lnSpc>
            </a:pPr>
            <a:r>
              <a:rPr lang="en-GB" sz="900" dirty="0" smtClean="0">
                <a:solidFill>
                  <a:schemeClr val="tx1">
                    <a:lumMod val="65000"/>
                    <a:lumOff val="35000"/>
                  </a:schemeClr>
                </a:solidFill>
                <a:latin typeface="Arial Black" panose="020B0A04020102020204" pitchFamily="34" charset="0"/>
              </a:rPr>
              <a:t>DWT: 25421</a:t>
            </a:r>
          </a:p>
          <a:p>
            <a:pPr lvl="1">
              <a:lnSpc>
                <a:spcPct val="150000"/>
              </a:lnSpc>
            </a:pPr>
            <a:r>
              <a:rPr lang="en-GB" sz="900" dirty="0" smtClean="0">
                <a:solidFill>
                  <a:schemeClr val="tx1">
                    <a:lumMod val="65000"/>
                    <a:lumOff val="35000"/>
                  </a:schemeClr>
                </a:solidFill>
                <a:latin typeface="Arial Black" panose="020B0A04020102020204" pitchFamily="34" charset="0"/>
              </a:rPr>
              <a:t>Year Built: 2008</a:t>
            </a:r>
          </a:p>
          <a:p>
            <a:pPr lvl="1">
              <a:lnSpc>
                <a:spcPct val="150000"/>
              </a:lnSpc>
            </a:pPr>
            <a:r>
              <a:rPr lang="en-GB" sz="900" dirty="0" smtClean="0">
                <a:solidFill>
                  <a:schemeClr val="tx1">
                    <a:lumMod val="65000"/>
                    <a:lumOff val="35000"/>
                  </a:schemeClr>
                </a:solidFill>
                <a:latin typeface="Arial Black" panose="020B0A04020102020204" pitchFamily="34" charset="0"/>
              </a:rPr>
              <a:t>Year Switched to </a:t>
            </a:r>
            <a:r>
              <a:rPr lang="en-GB" sz="900" dirty="0" err="1" smtClean="0">
                <a:solidFill>
                  <a:schemeClr val="tx1">
                    <a:lumMod val="65000"/>
                    <a:lumOff val="35000"/>
                  </a:schemeClr>
                </a:solidFill>
                <a:latin typeface="Arial Black" panose="020B0A04020102020204" pitchFamily="34" charset="0"/>
              </a:rPr>
              <a:t>SeaTec</a:t>
            </a:r>
            <a:r>
              <a:rPr lang="en-GB" sz="900" dirty="0" smtClean="0">
                <a:solidFill>
                  <a:schemeClr val="tx1">
                    <a:lumMod val="65000"/>
                    <a:lumOff val="35000"/>
                  </a:schemeClr>
                </a:solidFill>
                <a:latin typeface="Arial Black" panose="020B0A04020102020204" pitchFamily="34" charset="0"/>
              </a:rPr>
              <a:t>: 2016</a:t>
            </a:r>
          </a:p>
          <a:p>
            <a:pPr lvl="1">
              <a:lnSpc>
                <a:spcPct val="150000"/>
              </a:lnSpc>
            </a:pPr>
            <a:r>
              <a:rPr lang="en-GB" sz="900" dirty="0" smtClean="0">
                <a:solidFill>
                  <a:schemeClr val="tx1">
                    <a:lumMod val="65000"/>
                    <a:lumOff val="35000"/>
                  </a:schemeClr>
                </a:solidFill>
                <a:latin typeface="Arial Black" panose="020B0A04020102020204" pitchFamily="34" charset="0"/>
              </a:rPr>
              <a:t>Compounded Saving Achieved: -8%</a:t>
            </a:r>
          </a:p>
          <a:p>
            <a:pPr lvl="1">
              <a:lnSpc>
                <a:spcPct val="150000"/>
              </a:lnSpc>
            </a:pPr>
            <a:endParaRPr lang="en-GB" sz="1000" dirty="0">
              <a:solidFill>
                <a:schemeClr val="tx1">
                  <a:lumMod val="65000"/>
                  <a:lumOff val="35000"/>
                </a:schemeClr>
              </a:solidFill>
              <a:latin typeface="Arial Black" panose="020B0A04020102020204" pitchFamily="34" charset="0"/>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986" y="2211353"/>
            <a:ext cx="2592288" cy="1546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2" name="Chart 21"/>
          <p:cNvGraphicFramePr/>
          <p:nvPr>
            <p:extLst>
              <p:ext uri="{D42A27DB-BD31-4B8C-83A1-F6EECF244321}">
                <p14:modId xmlns:p14="http://schemas.microsoft.com/office/powerpoint/2010/main" val="2493062006"/>
              </p:ext>
            </p:extLst>
          </p:nvPr>
        </p:nvGraphicFramePr>
        <p:xfrm>
          <a:off x="0" y="2209737"/>
          <a:ext cx="2304256" cy="1822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ext uri="{D42A27DB-BD31-4B8C-83A1-F6EECF244321}">
                <p14:modId xmlns:p14="http://schemas.microsoft.com/office/powerpoint/2010/main" val="2588547613"/>
              </p:ext>
            </p:extLst>
          </p:nvPr>
        </p:nvGraphicFramePr>
        <p:xfrm>
          <a:off x="1" y="4077072"/>
          <a:ext cx="5220072" cy="2988224"/>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4929903" y="4755717"/>
            <a:ext cx="4188743" cy="1664742"/>
            <a:chOff x="4932040" y="4437112"/>
            <a:chExt cx="4188743" cy="1664742"/>
          </a:xfrm>
        </p:grpSpPr>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437112"/>
              <a:ext cx="4188743" cy="166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4974183" y="4437112"/>
              <a:ext cx="4104456" cy="275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315" y="4488380"/>
              <a:ext cx="1944216" cy="26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1763688" y="2250424"/>
            <a:ext cx="2463818" cy="1246495"/>
          </a:xfrm>
          <a:prstGeom prst="rect">
            <a:avLst/>
          </a:prstGeom>
        </p:spPr>
        <p:txBody>
          <a:bodyPr wrap="square">
            <a:spAutoFit/>
          </a:bodyPr>
          <a:lstStyle/>
          <a:p>
            <a:pPr marL="914400" lvl="1" indent="-457200">
              <a:lnSpc>
                <a:spcPct val="150000"/>
              </a:lnSpc>
              <a:buFont typeface="Wingdings" panose="05000000000000000000" pitchFamily="2" charset="2"/>
              <a:buChar char="Ø"/>
            </a:pPr>
            <a:r>
              <a:rPr lang="en-GB" sz="1000" dirty="0">
                <a:solidFill>
                  <a:schemeClr val="tx1">
                    <a:lumMod val="65000"/>
                    <a:lumOff val="35000"/>
                  </a:schemeClr>
                </a:solidFill>
                <a:latin typeface="Arial" panose="020B0604020202020204" pitchFamily="34" charset="0"/>
                <a:cs typeface="Arial" panose="020B0604020202020204" pitchFamily="34" charset="0"/>
              </a:rPr>
              <a:t>-56% Cylinder Oil</a:t>
            </a:r>
          </a:p>
          <a:p>
            <a:pPr marL="914400" lvl="1" indent="-457200">
              <a:lnSpc>
                <a:spcPct val="150000"/>
              </a:lnSpc>
              <a:buFont typeface="Wingdings" panose="05000000000000000000" pitchFamily="2" charset="2"/>
              <a:buChar char="Ø"/>
            </a:pPr>
            <a:r>
              <a:rPr lang="en-GB" sz="1000" dirty="0">
                <a:solidFill>
                  <a:schemeClr val="tx1">
                    <a:lumMod val="65000"/>
                    <a:lumOff val="35000"/>
                  </a:schemeClr>
                </a:solidFill>
                <a:latin typeface="Arial" panose="020B0604020202020204" pitchFamily="34" charset="0"/>
                <a:cs typeface="Arial" panose="020B0604020202020204" pitchFamily="34" charset="0"/>
              </a:rPr>
              <a:t>-67% System Oil</a:t>
            </a:r>
          </a:p>
          <a:p>
            <a:pPr marL="914400" lvl="1" indent="-457200">
              <a:lnSpc>
                <a:spcPct val="150000"/>
              </a:lnSpc>
              <a:buFont typeface="Wingdings" panose="05000000000000000000" pitchFamily="2" charset="2"/>
              <a:buChar char="Ø"/>
            </a:pPr>
            <a:r>
              <a:rPr lang="en-GB" sz="1000" dirty="0">
                <a:solidFill>
                  <a:schemeClr val="tx1">
                    <a:lumMod val="65000"/>
                    <a:lumOff val="35000"/>
                  </a:schemeClr>
                </a:solidFill>
                <a:latin typeface="Arial" panose="020B0604020202020204" pitchFamily="34" charset="0"/>
                <a:cs typeface="Arial" panose="020B0604020202020204" pitchFamily="34" charset="0"/>
              </a:rPr>
              <a:t>Up to -51% </a:t>
            </a:r>
            <a:r>
              <a:rPr lang="en-GB" sz="1000" dirty="0" smtClean="0">
                <a:solidFill>
                  <a:schemeClr val="tx1">
                    <a:lumMod val="65000"/>
                    <a:lumOff val="35000"/>
                  </a:schemeClr>
                </a:solidFill>
                <a:latin typeface="Arial" panose="020B0604020202020204" pitchFamily="34" charset="0"/>
                <a:cs typeface="Arial" panose="020B0604020202020204" pitchFamily="34" charset="0"/>
              </a:rPr>
              <a:t>Auxiliary Engine </a:t>
            </a:r>
            <a:r>
              <a:rPr lang="en-GB" sz="1000" dirty="0">
                <a:solidFill>
                  <a:schemeClr val="tx1">
                    <a:lumMod val="65000"/>
                    <a:lumOff val="35000"/>
                  </a:schemeClr>
                </a:solidFill>
                <a:latin typeface="Arial" panose="020B0604020202020204" pitchFamily="34" charset="0"/>
                <a:cs typeface="Arial" panose="020B0604020202020204" pitchFamily="34" charset="0"/>
              </a:rPr>
              <a:t>Oil</a:t>
            </a:r>
          </a:p>
          <a:p>
            <a:pPr marL="914400" lvl="1" indent="-457200">
              <a:lnSpc>
                <a:spcPct val="150000"/>
              </a:lnSpc>
              <a:buFont typeface="Wingdings" panose="05000000000000000000" pitchFamily="2" charset="2"/>
              <a:buChar char="Ø"/>
            </a:pPr>
            <a:r>
              <a:rPr lang="en-GB" sz="1000" dirty="0">
                <a:solidFill>
                  <a:schemeClr val="tx1">
                    <a:lumMod val="65000"/>
                    <a:lumOff val="35000"/>
                  </a:schemeClr>
                </a:solidFill>
                <a:latin typeface="Arial" panose="020B0604020202020204" pitchFamily="34" charset="0"/>
                <a:cs typeface="Arial" panose="020B0604020202020204" pitchFamily="34" charset="0"/>
              </a:rPr>
              <a:t>-45% Other Oils</a:t>
            </a:r>
          </a:p>
        </p:txBody>
      </p:sp>
    </p:spTree>
    <p:extLst>
      <p:ext uri="{BB962C8B-B14F-4D97-AF65-F5344CB8AC3E}">
        <p14:creationId xmlns:p14="http://schemas.microsoft.com/office/powerpoint/2010/main" val="35750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12943" b="2041"/>
          <a:stretch/>
        </p:blipFill>
        <p:spPr bwMode="auto">
          <a:xfrm>
            <a:off x="11297" y="858416"/>
            <a:ext cx="8739963" cy="599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sz="quarter" idx="13"/>
          </p:nvPr>
        </p:nvSpPr>
        <p:spPr>
          <a:xfrm>
            <a:off x="-20014" y="260648"/>
            <a:ext cx="9164014" cy="400110"/>
          </a:xfrm>
        </p:spPr>
        <p:txBody>
          <a:bodyPr/>
          <a:lstStyle/>
          <a:p>
            <a:pPr algn="ctr"/>
            <a:r>
              <a:rPr lang="en-GB" sz="2000" dirty="0" smtClean="0">
                <a:solidFill>
                  <a:schemeClr val="tx2"/>
                </a:solidFill>
                <a:latin typeface="Arial Black" panose="020B0A04020102020204" pitchFamily="34" charset="0"/>
                <a:cs typeface="Arial" pitchFamily="34" charset="0"/>
              </a:rPr>
              <a:t>Advanced Bespoke Reporting</a:t>
            </a:r>
            <a:endParaRPr lang="en-GB" sz="2000" dirty="0">
              <a:solidFill>
                <a:schemeClr val="tx2"/>
              </a:solidFill>
              <a:latin typeface="Arial Black" panose="020B0A04020102020204" pitchFamily="34" charset="0"/>
              <a:cs typeface="Arial" pitchFamily="34" charset="0"/>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3" y="858416"/>
            <a:ext cx="1584176" cy="30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045" y="1177824"/>
            <a:ext cx="5010279" cy="328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745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Group">
      <a:dk1>
        <a:sysClr val="windowText" lastClr="000000"/>
      </a:dk1>
      <a:lt1>
        <a:srgbClr val="FFFFFF"/>
      </a:lt1>
      <a:dk2>
        <a:srgbClr val="00A99D"/>
      </a:dk2>
      <a:lt2>
        <a:srgbClr val="EEECE1"/>
      </a:lt2>
      <a:accent1>
        <a:srgbClr val="E1FFFD"/>
      </a:accent1>
      <a:accent2>
        <a:srgbClr val="00C8BA"/>
      </a:accent2>
      <a:accent3>
        <a:srgbClr val="00DECE"/>
      </a:accent3>
      <a:accent4>
        <a:srgbClr val="0DFFEE"/>
      </a:accent4>
      <a:accent5>
        <a:srgbClr val="33FFF0"/>
      </a:accent5>
      <a:accent6>
        <a:srgbClr val="6DFFF5"/>
      </a:accent6>
      <a:hlink>
        <a:srgbClr val="00206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2619</TotalTime>
  <Words>1562</Words>
  <Application>Microsoft Office PowerPoint</Application>
  <PresentationFormat>On-screen Show (4:3)</PresentationFormat>
  <Paragraphs>211</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 Black</vt:lpstr>
      <vt:lpstr>Calibri</vt:lpstr>
      <vt:lpstr>Kana Sans Black</vt:lpstr>
      <vt:lpstr>Lucida Grande</vt:lpstr>
      <vt:lpstr>Symbol</vt:lpstr>
      <vt:lpstr>Times New Roman</vt:lpstr>
      <vt:lpstr>Wingdings</vt:lpstr>
      <vt:lpstr>小塚ゴシック Pr6N 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John</dc:creator>
  <cp:lastModifiedBy>Dado, Gabriele</cp:lastModifiedBy>
  <cp:revision>86</cp:revision>
  <dcterms:created xsi:type="dcterms:W3CDTF">2017-03-20T16:38:21Z</dcterms:created>
  <dcterms:modified xsi:type="dcterms:W3CDTF">2019-03-22T14:22:33Z</dcterms:modified>
</cp:coreProperties>
</file>